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8" r:id="rId1"/>
    <p:sldMasterId id="214748409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0" r:id="rId5"/>
    <p:sldId id="268" r:id="rId6"/>
    <p:sldId id="269" r:id="rId7"/>
    <p:sldId id="257" r:id="rId8"/>
    <p:sldId id="264" r:id="rId9"/>
    <p:sldId id="272" r:id="rId10"/>
    <p:sldId id="273" r:id="rId11"/>
    <p:sldId id="274" r:id="rId12"/>
    <p:sldId id="275" r:id="rId13"/>
    <p:sldId id="276" r:id="rId14"/>
    <p:sldId id="277" r:id="rId15"/>
    <p:sldId id="259" r:id="rId16"/>
    <p:sldId id="262" r:id="rId17"/>
    <p:sldId id="263" r:id="rId18"/>
    <p:sldId id="266" r:id="rId19"/>
    <p:sldId id="279" r:id="rId20"/>
    <p:sldId id="278" r:id="rId21"/>
    <p:sldId id="282" r:id="rId22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1E"/>
    <a:srgbClr val="000036"/>
    <a:srgbClr val="000032"/>
    <a:srgbClr val="1C1C1C"/>
    <a:srgbClr val="A50021"/>
    <a:srgbClr val="292929"/>
    <a:srgbClr val="FFF9FF"/>
    <a:srgbClr val="111111"/>
    <a:srgbClr val="F9F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9543" autoAdjust="0"/>
  </p:normalViewPr>
  <p:slideViewPr>
    <p:cSldViewPr>
      <p:cViewPr>
        <p:scale>
          <a:sx n="120" d="100"/>
          <a:sy n="120" d="100"/>
        </p:scale>
        <p:origin x="-14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12552021457844084"/>
          <c:y val="0.12439957264957266"/>
          <c:w val="0.7955324170005067"/>
          <c:h val="0.51388001641792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7"/>
            <c:spPr>
              <a:solidFill>
                <a:srgbClr val="C00000"/>
              </a:solidFill>
            </c:spPr>
          </c:dPt>
          <c:dLbls>
            <c:dLbl>
              <c:idx val="17"/>
              <c:spPr/>
              <c:txPr>
                <a:bodyPr/>
                <a:lstStyle/>
                <a:p>
                  <a:pPr>
                    <a:defRPr sz="9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9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США</c:v>
                </c:pt>
                <c:pt idx="1">
                  <c:v>Германия</c:v>
                </c:pt>
                <c:pt idx="2">
                  <c:v>Испания</c:v>
                </c:pt>
                <c:pt idx="3">
                  <c:v>Франция</c:v>
                </c:pt>
                <c:pt idx="4">
                  <c:v>Великобритания</c:v>
                </c:pt>
                <c:pt idx="5">
                  <c:v>Италия</c:v>
                </c:pt>
                <c:pt idx="6">
                  <c:v>Нидерланды</c:v>
                </c:pt>
                <c:pt idx="7">
                  <c:v>Австрия</c:v>
                </c:pt>
                <c:pt idx="8">
                  <c:v>Швейцария</c:v>
                </c:pt>
                <c:pt idx="9">
                  <c:v>Португалия</c:v>
                </c:pt>
                <c:pt idx="10">
                  <c:v>Финляндия</c:v>
                </c:pt>
                <c:pt idx="11">
                  <c:v>Греция</c:v>
                </c:pt>
                <c:pt idx="12">
                  <c:v>Бельгия</c:v>
                </c:pt>
                <c:pt idx="13">
                  <c:v>Дания</c:v>
                </c:pt>
                <c:pt idx="14">
                  <c:v>Венгрия</c:v>
                </c:pt>
                <c:pt idx="15">
                  <c:v>Польша</c:v>
                </c:pt>
                <c:pt idx="16">
                  <c:v>Чешская Республика</c:v>
                </c:pt>
                <c:pt idx="17">
                  <c:v>Россия 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507</c:v>
                </c:pt>
                <c:pt idx="1">
                  <c:v>402</c:v>
                </c:pt>
                <c:pt idx="2">
                  <c:v>347</c:v>
                </c:pt>
                <c:pt idx="3">
                  <c:v>334</c:v>
                </c:pt>
                <c:pt idx="4">
                  <c:v>322</c:v>
                </c:pt>
                <c:pt idx="5">
                  <c:v>296</c:v>
                </c:pt>
                <c:pt idx="6">
                  <c:v>227</c:v>
                </c:pt>
                <c:pt idx="7">
                  <c:v>196</c:v>
                </c:pt>
                <c:pt idx="8">
                  <c:v>194</c:v>
                </c:pt>
                <c:pt idx="9">
                  <c:v>177</c:v>
                </c:pt>
                <c:pt idx="10">
                  <c:v>142</c:v>
                </c:pt>
                <c:pt idx="11">
                  <c:v>123</c:v>
                </c:pt>
                <c:pt idx="12">
                  <c:v>122</c:v>
                </c:pt>
                <c:pt idx="13">
                  <c:v>113</c:v>
                </c:pt>
                <c:pt idx="14">
                  <c:v>111</c:v>
                </c:pt>
                <c:pt idx="15">
                  <c:v>101</c:v>
                </c:pt>
                <c:pt idx="16">
                  <c:v>92</c:v>
                </c:pt>
                <c:pt idx="17">
                  <c:v>44</c:v>
                </c:pt>
              </c:numCache>
            </c:numRef>
          </c:val>
        </c:ser>
        <c:axId val="68434944"/>
        <c:axId val="68478080"/>
      </c:barChart>
      <c:catAx>
        <c:axId val="6843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>
                    <a:latin typeface="Calibri" pitchFamily="34" charset="0"/>
                    <a:cs typeface="Calibri" pitchFamily="34" charset="0"/>
                  </a:defRPr>
                </a:pPr>
                <a:r>
                  <a:rPr lang="ru-RU" sz="1000" dirty="0" smtClean="0">
                    <a:latin typeface="Calibri" pitchFamily="34" charset="0"/>
                    <a:cs typeface="Calibri" pitchFamily="34" charset="0"/>
                  </a:rPr>
                  <a:t>Страны</a:t>
                </a:r>
                <a:endParaRPr lang="ru-RU" sz="100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49126150734209711"/>
              <c:y val="0.87607127853850086"/>
            </c:manualLayout>
          </c:layout>
        </c:title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68478080"/>
        <c:crosses val="autoZero"/>
        <c:auto val="1"/>
        <c:lblAlgn val="ctr"/>
        <c:lblOffset val="100"/>
      </c:catAx>
      <c:valAx>
        <c:axId val="68478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Calibri" pitchFamily="34" charset="0"/>
                    <a:cs typeface="Calibri" pitchFamily="34" charset="0"/>
                  </a:defRPr>
                </a:pPr>
                <a:r>
                  <a:rPr lang="ru-RU" sz="1000" b="1" i="0" u="none" strike="noStrike" baseline="0" dirty="0" smtClean="0">
                    <a:latin typeface="Calibri" pitchFamily="34" charset="0"/>
                    <a:cs typeface="Calibri" pitchFamily="34" charset="0"/>
                  </a:rPr>
                  <a:t>Количество международных конгрессов, штук в год</a:t>
                </a:r>
                <a:endParaRPr lang="ru-RU" sz="100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7213432595946741E-2"/>
              <c:y val="6.520163336971278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68434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E67B-2325-4867-B847-61986DEB2ED6}" type="doc">
      <dgm:prSet loTypeId="urn:microsoft.com/office/officeart/2005/8/layout/vList6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3ED0632-C2A8-4B81-A6B3-7BA1C344D8D9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libri" pitchFamily="34" charset="0"/>
              <a:cs typeface="Calibri" pitchFamily="34" charset="0"/>
            </a:rPr>
            <a:t>Цель строительства комплекса </a:t>
          </a:r>
          <a:r>
            <a:rPr lang="ru-RU" dirty="0" smtClean="0">
              <a:latin typeface="Calibri" pitchFamily="34" charset="0"/>
              <a:cs typeface="Calibri" pitchFamily="34" charset="0"/>
            </a:rPr>
            <a:t>– привлечение возможно большего количества зарубежных и российских компаний и фирм, работающих в различных сферах экономики, путем создания для них привычной, комфортной рабочей и бытовой атмосферы.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29017150-FED3-47EC-9B2E-6663DE974701}" type="parTrans" cxnId="{AF322601-AD18-4AD7-A088-B4748F04AAA6}">
      <dgm:prSet/>
      <dgm:spPr/>
      <dgm:t>
        <a:bodyPr/>
        <a:lstStyle/>
        <a:p>
          <a:endParaRPr lang="ru-RU"/>
        </a:p>
      </dgm:t>
    </dgm:pt>
    <dgm:pt modelId="{32F24FA9-EE2C-4604-BF2D-AA1587F1CF79}" type="sibTrans" cxnId="{AF322601-AD18-4AD7-A088-B4748F04AAA6}">
      <dgm:prSet/>
      <dgm:spPr/>
      <dgm:t>
        <a:bodyPr/>
        <a:lstStyle/>
        <a:p>
          <a:endParaRPr lang="ru-RU"/>
        </a:p>
      </dgm:t>
    </dgm:pt>
    <dgm:pt modelId="{86FB98AA-05D3-46FE-AD19-5403B1AD3D49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  <a:cs typeface="Calibri" pitchFamily="34" charset="0"/>
            </a:rPr>
            <a:t>Задачи, решаемые реализацией проекта: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B0C99950-FB92-4CBF-97D6-8F1C71AA2AF8}" type="parTrans" cxnId="{40EBB959-BE64-46EF-AB1C-570626D7804E}">
      <dgm:prSet/>
      <dgm:spPr/>
      <dgm:t>
        <a:bodyPr/>
        <a:lstStyle/>
        <a:p>
          <a:endParaRPr lang="ru-RU"/>
        </a:p>
      </dgm:t>
    </dgm:pt>
    <dgm:pt modelId="{4AA8D169-B793-4D0F-AA78-B91F800C7297}" type="sibTrans" cxnId="{40EBB959-BE64-46EF-AB1C-570626D7804E}">
      <dgm:prSet/>
      <dgm:spPr/>
      <dgm:t>
        <a:bodyPr/>
        <a:lstStyle/>
        <a:p>
          <a:endParaRPr lang="ru-RU"/>
        </a:p>
      </dgm:t>
    </dgm:pt>
    <dgm:pt modelId="{3E49FC4C-7596-478C-89B9-03DA9430835C}">
      <dgm:prSet custT="1"/>
      <dgm:spPr/>
      <dgm:t>
        <a:bodyPr/>
        <a:lstStyle/>
        <a:p>
          <a:pPr marL="180000" indent="0" algn="l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создание новых рабочих мест и приток доходов в бюджет города;</a:t>
          </a:r>
        </a:p>
      </dgm:t>
    </dgm:pt>
    <dgm:pt modelId="{44A6B340-DB0B-4E28-A2BA-F6D09882F66B}" type="parTrans" cxnId="{114942F4-0162-4006-BE77-1FEFA03679DB}">
      <dgm:prSet/>
      <dgm:spPr/>
      <dgm:t>
        <a:bodyPr/>
        <a:lstStyle/>
        <a:p>
          <a:endParaRPr lang="ru-RU"/>
        </a:p>
      </dgm:t>
    </dgm:pt>
    <dgm:pt modelId="{127F7027-7894-440F-AA5F-E82C14C15CFA}" type="sibTrans" cxnId="{114942F4-0162-4006-BE77-1FEFA03679DB}">
      <dgm:prSet/>
      <dgm:spPr/>
      <dgm:t>
        <a:bodyPr/>
        <a:lstStyle/>
        <a:p>
          <a:endParaRPr lang="ru-RU"/>
        </a:p>
      </dgm:t>
    </dgm:pt>
    <dgm:pt modelId="{E8BB280C-A5F0-461C-A3C2-5D5B700F8850}">
      <dgm:prSet custT="1"/>
      <dgm:spPr/>
      <dgm:t>
        <a:bodyPr/>
        <a:lstStyle/>
        <a:p>
          <a:pPr marL="18000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возможность проводить в городе мероприятия высокого уровня, расширить диапазон высококачественных услуг, соответствующих международным стандартам и обеспечить весь цикл обслуживания;</a:t>
          </a:r>
          <a:endParaRPr lang="ru-RU" sz="900" dirty="0">
            <a:latin typeface="Calibri" pitchFamily="34" charset="0"/>
            <a:cs typeface="Calibri" pitchFamily="34" charset="0"/>
          </a:endParaRPr>
        </a:p>
      </dgm:t>
    </dgm:pt>
    <dgm:pt modelId="{DAA1A685-7E68-477F-BDEA-83C14B75FBF6}" type="parTrans" cxnId="{F0266CE8-21BB-41A6-B3DC-EF155731FAB0}">
      <dgm:prSet/>
      <dgm:spPr/>
      <dgm:t>
        <a:bodyPr/>
        <a:lstStyle/>
        <a:p>
          <a:endParaRPr lang="ru-RU"/>
        </a:p>
      </dgm:t>
    </dgm:pt>
    <dgm:pt modelId="{51EC8444-B988-4936-B3A0-3C3C0C73B05F}" type="sibTrans" cxnId="{F0266CE8-21BB-41A6-B3DC-EF155731FAB0}">
      <dgm:prSet/>
      <dgm:spPr/>
      <dgm:t>
        <a:bodyPr/>
        <a:lstStyle/>
        <a:p>
          <a:endParaRPr lang="ru-RU"/>
        </a:p>
      </dgm:t>
    </dgm:pt>
    <dgm:pt modelId="{D8420B18-6A38-4BCA-91D6-3D45B1992C3F}">
      <dgm:prSet custT="1"/>
      <dgm:spPr/>
      <dgm:t>
        <a:bodyPr/>
        <a:lstStyle/>
        <a:p>
          <a:pPr marL="18000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укрепление связи России и зарубежных государств;</a:t>
          </a:r>
          <a:endParaRPr lang="ru-RU" sz="900" dirty="0">
            <a:latin typeface="Calibri" pitchFamily="34" charset="0"/>
            <a:cs typeface="Calibri" pitchFamily="34" charset="0"/>
          </a:endParaRPr>
        </a:p>
      </dgm:t>
    </dgm:pt>
    <dgm:pt modelId="{28AD83C6-E4B3-4B44-953A-D74EF19FDDAA}" type="parTrans" cxnId="{B8C6382E-FC9D-45AC-9733-C9F9DBB0D8D0}">
      <dgm:prSet/>
      <dgm:spPr/>
      <dgm:t>
        <a:bodyPr/>
        <a:lstStyle/>
        <a:p>
          <a:endParaRPr lang="ru-RU"/>
        </a:p>
      </dgm:t>
    </dgm:pt>
    <dgm:pt modelId="{EABB6FF0-8D41-49E0-97DD-478E49E7EAE3}" type="sibTrans" cxnId="{B8C6382E-FC9D-45AC-9733-C9F9DBB0D8D0}">
      <dgm:prSet/>
      <dgm:spPr/>
      <dgm:t>
        <a:bodyPr/>
        <a:lstStyle/>
        <a:p>
          <a:endParaRPr lang="ru-RU"/>
        </a:p>
      </dgm:t>
    </dgm:pt>
    <dgm:pt modelId="{BF114723-54A5-42B1-9DCE-DC8B22A0BE04}">
      <dgm:prSet custT="1"/>
      <dgm:spPr/>
      <dgm:t>
        <a:bodyPr/>
        <a:lstStyle/>
        <a:p>
          <a:pPr marL="18000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повышение престижа города и страны в мире;</a:t>
          </a:r>
          <a:endParaRPr lang="ru-RU" sz="900" dirty="0">
            <a:latin typeface="Calibri" pitchFamily="34" charset="0"/>
            <a:cs typeface="Calibri" pitchFamily="34" charset="0"/>
          </a:endParaRPr>
        </a:p>
      </dgm:t>
    </dgm:pt>
    <dgm:pt modelId="{B17FAA68-A14F-4FC1-8348-559315C6BDFD}" type="parTrans" cxnId="{03B57FAC-C4B4-4742-ACAB-D1EBB81E17D9}">
      <dgm:prSet/>
      <dgm:spPr/>
      <dgm:t>
        <a:bodyPr/>
        <a:lstStyle/>
        <a:p>
          <a:endParaRPr lang="ru-RU"/>
        </a:p>
      </dgm:t>
    </dgm:pt>
    <dgm:pt modelId="{FA024DA1-CF86-4EC1-BB67-7D88956ED8A4}" type="sibTrans" cxnId="{03B57FAC-C4B4-4742-ACAB-D1EBB81E17D9}">
      <dgm:prSet/>
      <dgm:spPr/>
      <dgm:t>
        <a:bodyPr/>
        <a:lstStyle/>
        <a:p>
          <a:endParaRPr lang="ru-RU"/>
        </a:p>
      </dgm:t>
    </dgm:pt>
    <dgm:pt modelId="{79F9D354-0084-4A96-BE2F-FD103423441A}">
      <dgm:prSet custT="1"/>
      <dgm:spPr/>
      <dgm:t>
        <a:bodyPr/>
        <a:lstStyle/>
        <a:p>
          <a:pPr marL="18000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повышение уровня комплексности </a:t>
          </a:r>
          <a:r>
            <a:rPr lang="ru-RU" sz="900" dirty="0" err="1" smtClean="0">
              <a:latin typeface="Calibri" pitchFamily="34" charset="0"/>
              <a:cs typeface="Calibri" pitchFamily="34" charset="0"/>
            </a:rPr>
            <a:t>конгрессно</a:t>
          </a:r>
          <a:r>
            <a:rPr lang="ru-RU" sz="900" dirty="0" smtClean="0">
              <a:latin typeface="Calibri" pitchFamily="34" charset="0"/>
              <a:cs typeface="Calibri" pitchFamily="34" charset="0"/>
            </a:rPr>
            <a:t> – выставочных услуг;</a:t>
          </a:r>
          <a:endParaRPr lang="ru-RU" sz="900" dirty="0">
            <a:latin typeface="Calibri" pitchFamily="34" charset="0"/>
            <a:cs typeface="Calibri" pitchFamily="34" charset="0"/>
          </a:endParaRPr>
        </a:p>
      </dgm:t>
    </dgm:pt>
    <dgm:pt modelId="{25BD5F86-F57C-40A7-ADC4-BDEB0F52BCBA}" type="parTrans" cxnId="{A18AB6F4-BB5F-4388-BFA7-907B584B4D1E}">
      <dgm:prSet/>
      <dgm:spPr/>
      <dgm:t>
        <a:bodyPr/>
        <a:lstStyle/>
        <a:p>
          <a:endParaRPr lang="ru-RU"/>
        </a:p>
      </dgm:t>
    </dgm:pt>
    <dgm:pt modelId="{16871CA6-60F9-4CF8-A2EA-F177C0A2FB1E}" type="sibTrans" cxnId="{A18AB6F4-BB5F-4388-BFA7-907B584B4D1E}">
      <dgm:prSet/>
      <dgm:spPr/>
      <dgm:t>
        <a:bodyPr/>
        <a:lstStyle/>
        <a:p>
          <a:endParaRPr lang="ru-RU"/>
        </a:p>
      </dgm:t>
    </dgm:pt>
    <dgm:pt modelId="{F583A3A4-3B7D-4883-83CA-AF902DC0F348}">
      <dgm:prSet/>
      <dgm:spPr/>
      <dgm:t>
        <a:bodyPr/>
        <a:lstStyle/>
        <a:p>
          <a:pPr marL="57150" indent="0"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600" dirty="0"/>
        </a:p>
      </dgm:t>
    </dgm:pt>
    <dgm:pt modelId="{5D87ACDC-1DC4-4A7B-B46A-C61B430095E1}" type="parTrans" cxnId="{2B6DD0DD-2ED8-49D4-A493-99CA1F44364A}">
      <dgm:prSet/>
      <dgm:spPr/>
      <dgm:t>
        <a:bodyPr/>
        <a:lstStyle/>
        <a:p>
          <a:endParaRPr lang="ru-RU"/>
        </a:p>
      </dgm:t>
    </dgm:pt>
    <dgm:pt modelId="{2179E765-CAD9-4058-ABC4-C11048F0D561}" type="sibTrans" cxnId="{2B6DD0DD-2ED8-49D4-A493-99CA1F44364A}">
      <dgm:prSet/>
      <dgm:spPr/>
      <dgm:t>
        <a:bodyPr/>
        <a:lstStyle/>
        <a:p>
          <a:endParaRPr lang="ru-RU"/>
        </a:p>
      </dgm:t>
    </dgm:pt>
    <dgm:pt modelId="{03B8C00F-84FE-452E-84DC-CB92B9588431}">
      <dgm:prSet/>
      <dgm:spPr/>
      <dgm:t>
        <a:bodyPr/>
        <a:lstStyle/>
        <a:p>
          <a:pPr marL="57150" indent="0"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600"/>
        </a:p>
      </dgm:t>
    </dgm:pt>
    <dgm:pt modelId="{C4C800C3-71C5-452D-B78F-DD026B27F5DA}" type="parTrans" cxnId="{30589BF5-81EC-40C4-A15C-D2C4F006157D}">
      <dgm:prSet/>
      <dgm:spPr/>
      <dgm:t>
        <a:bodyPr/>
        <a:lstStyle/>
        <a:p>
          <a:endParaRPr lang="ru-RU"/>
        </a:p>
      </dgm:t>
    </dgm:pt>
    <dgm:pt modelId="{63CB02A3-6B11-4A34-B893-24361F80118C}" type="sibTrans" cxnId="{30589BF5-81EC-40C4-A15C-D2C4F006157D}">
      <dgm:prSet/>
      <dgm:spPr/>
      <dgm:t>
        <a:bodyPr/>
        <a:lstStyle/>
        <a:p>
          <a:endParaRPr lang="ru-RU"/>
        </a:p>
      </dgm:t>
    </dgm:pt>
    <dgm:pt modelId="{FB5CC122-8A71-4B0D-867F-C4234686F144}">
      <dgm:prSet/>
      <dgm:spPr/>
      <dgm:t>
        <a:bodyPr/>
        <a:lstStyle/>
        <a:p>
          <a:pPr marL="28575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3600" dirty="0"/>
        </a:p>
      </dgm:t>
    </dgm:pt>
    <dgm:pt modelId="{88D1EBCF-F3B8-411F-AEC8-91D15F0B781E}" type="parTrans" cxnId="{6B4B3D86-87A7-4076-A310-26D43D095124}">
      <dgm:prSet/>
      <dgm:spPr/>
      <dgm:t>
        <a:bodyPr/>
        <a:lstStyle/>
        <a:p>
          <a:endParaRPr lang="ru-RU"/>
        </a:p>
      </dgm:t>
    </dgm:pt>
    <dgm:pt modelId="{80EF6741-07E2-4BA5-B472-8D90C8824F03}" type="sibTrans" cxnId="{6B4B3D86-87A7-4076-A310-26D43D095124}">
      <dgm:prSet/>
      <dgm:spPr/>
      <dgm:t>
        <a:bodyPr/>
        <a:lstStyle/>
        <a:p>
          <a:endParaRPr lang="ru-RU"/>
        </a:p>
      </dgm:t>
    </dgm:pt>
    <dgm:pt modelId="{7A4DEBC1-DB88-45BB-9A8F-89D60D9C5AD5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организация и проведение международных выставок, выставок – ярмарок, конференций, семинаров и тренингов;</a:t>
          </a:r>
          <a:endParaRPr lang="ru-RU" sz="900" dirty="0"/>
        </a:p>
      </dgm:t>
    </dgm:pt>
    <dgm:pt modelId="{F124D16D-75E3-47E6-976F-CB2C6FF24E51}" type="parTrans" cxnId="{1FC05578-82D2-4D4A-AB9E-313CD70C6517}">
      <dgm:prSet/>
      <dgm:spPr/>
      <dgm:t>
        <a:bodyPr/>
        <a:lstStyle/>
        <a:p>
          <a:endParaRPr lang="ru-RU"/>
        </a:p>
      </dgm:t>
    </dgm:pt>
    <dgm:pt modelId="{E6B15351-91BA-401A-8D4E-2B26908A3C40}" type="sibTrans" cxnId="{1FC05578-82D2-4D4A-AB9E-313CD70C6517}">
      <dgm:prSet/>
      <dgm:spPr/>
      <dgm:t>
        <a:bodyPr/>
        <a:lstStyle/>
        <a:p>
          <a:endParaRPr lang="ru-RU"/>
        </a:p>
      </dgm:t>
    </dgm:pt>
    <dgm:pt modelId="{463E2355-225A-42D3-842D-72A3104BD86D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оказание содействия в проведении различных мероприятий в залах и на площадях конгресс – холла, в том числе конгрессов, конференций, семинаров, презентаций, переговоров, корпоративных встреч и т.п.;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</dgm:t>
    </dgm:pt>
    <dgm:pt modelId="{5D1123FF-81EF-4F2E-9722-65B9210BAB38}" type="parTrans" cxnId="{52BA31B6-DB00-4C98-A4ED-AE56CD78B272}">
      <dgm:prSet/>
      <dgm:spPr/>
      <dgm:t>
        <a:bodyPr/>
        <a:lstStyle/>
        <a:p>
          <a:endParaRPr lang="ru-RU"/>
        </a:p>
      </dgm:t>
    </dgm:pt>
    <dgm:pt modelId="{FE0C20A8-D017-4CF8-B916-E60A338F497E}" type="sibTrans" cxnId="{52BA31B6-DB00-4C98-A4ED-AE56CD78B272}">
      <dgm:prSet/>
      <dgm:spPr/>
      <dgm:t>
        <a:bodyPr/>
        <a:lstStyle/>
        <a:p>
          <a:endParaRPr lang="ru-RU"/>
        </a:p>
      </dgm:t>
    </dgm:pt>
    <dgm:pt modelId="{935895B9-D885-42C1-96C0-64201B4C94EB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конгресс – центр предоставляет в аренду конгрессные и банкетные залы, разрабатывает сценарии проведения мероприятий, осуществляет их сопровождение, оказывает помощь в ресторанном обслуживании мероприятий, в установлении контактов с профессиональными организаторами мероприятий в России и за рубежом;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</dgm:t>
    </dgm:pt>
    <dgm:pt modelId="{873C0613-3FE4-4E87-888D-58678AF6993B}" type="parTrans" cxnId="{62D3424E-D810-4EC9-9193-8834365C01A5}">
      <dgm:prSet/>
      <dgm:spPr/>
      <dgm:t>
        <a:bodyPr/>
        <a:lstStyle/>
        <a:p>
          <a:endParaRPr lang="ru-RU"/>
        </a:p>
      </dgm:t>
    </dgm:pt>
    <dgm:pt modelId="{BDDC17B0-1222-4663-B5D3-12DE36AA1CAD}" type="sibTrans" cxnId="{62D3424E-D810-4EC9-9193-8834365C01A5}">
      <dgm:prSet/>
      <dgm:spPr/>
      <dgm:t>
        <a:bodyPr/>
        <a:lstStyle/>
        <a:p>
          <a:endParaRPr lang="ru-RU"/>
        </a:p>
      </dgm:t>
    </dgm:pt>
    <dgm:pt modelId="{59E46FE9-50E2-423F-B487-1E67C902B541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предоставление в аренду под проведение развлекательных мероприятий. 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</dgm:t>
    </dgm:pt>
    <dgm:pt modelId="{17A4523A-8FA1-4960-9E0F-007E01AD8574}" type="parTrans" cxnId="{A2F7D0A1-7CEC-42A5-B063-B3689FF550FA}">
      <dgm:prSet/>
      <dgm:spPr/>
      <dgm:t>
        <a:bodyPr/>
        <a:lstStyle/>
        <a:p>
          <a:endParaRPr lang="ru-RU"/>
        </a:p>
      </dgm:t>
    </dgm:pt>
    <dgm:pt modelId="{289E2826-023B-492C-88CD-FC4EA6FA0E67}" type="sibTrans" cxnId="{A2F7D0A1-7CEC-42A5-B063-B3689FF550FA}">
      <dgm:prSet/>
      <dgm:spPr/>
      <dgm:t>
        <a:bodyPr/>
        <a:lstStyle/>
        <a:p>
          <a:endParaRPr lang="ru-RU"/>
        </a:p>
      </dgm:t>
    </dgm:pt>
    <dgm:pt modelId="{456202BD-5AC9-4477-954C-6DA6E0560503}">
      <dgm:prSet custT="1"/>
      <dgm:spPr/>
      <dgm:t>
        <a:bodyPr/>
        <a:lstStyle/>
        <a:p>
          <a:pPr marL="18000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развитие конкурентоспособности ВЗАО «Нижегородская ярмарка»  в краткосрочной и долгосрочной перспективах, обеспечение соответствия технологий и уровня условий проведения мероприятий в соответствии с современными тенденциями;</a:t>
          </a:r>
          <a:endParaRPr lang="ru-RU" sz="600" dirty="0">
            <a:latin typeface="Calibri" pitchFamily="34" charset="0"/>
            <a:cs typeface="Calibri" pitchFamily="34" charset="0"/>
          </a:endParaRPr>
        </a:p>
      </dgm:t>
    </dgm:pt>
    <dgm:pt modelId="{D1FB3A71-0F48-4E00-8F47-3DECA4140E2B}" type="parTrans" cxnId="{BB327C1D-93ED-4EFE-8B9C-E44B8E1EC96D}">
      <dgm:prSet/>
      <dgm:spPr/>
      <dgm:t>
        <a:bodyPr/>
        <a:lstStyle/>
        <a:p>
          <a:endParaRPr lang="ru-RU"/>
        </a:p>
      </dgm:t>
    </dgm:pt>
    <dgm:pt modelId="{70031FAD-6B32-49C5-A045-A5D075348E02}" type="sibTrans" cxnId="{BB327C1D-93ED-4EFE-8B9C-E44B8E1EC96D}">
      <dgm:prSet/>
      <dgm:spPr/>
      <dgm:t>
        <a:bodyPr/>
        <a:lstStyle/>
        <a:p>
          <a:endParaRPr lang="ru-RU"/>
        </a:p>
      </dgm:t>
    </dgm:pt>
    <dgm:pt modelId="{FCCED6A5-CE26-483B-A586-C15045A2D7F9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Calibri" pitchFamily="34" charset="0"/>
            </a:rPr>
            <a:t>Основные направления деятельности к</a:t>
          </a:r>
          <a:r>
            <a:rPr kumimoji="0" lang="ru-RU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онгресс – центра </a:t>
          </a:r>
          <a:r>
            <a: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на рынке выставочно – конгрессных услуг: </a:t>
          </a:r>
          <a:endParaRPr lang="ru-RU" sz="900" dirty="0"/>
        </a:p>
      </dgm:t>
    </dgm:pt>
    <dgm:pt modelId="{8358CBF0-4608-4DF1-B306-F05722BD2E29}" type="parTrans" cxnId="{A166A52F-CF5E-483A-958B-51B3F35CCA83}">
      <dgm:prSet/>
      <dgm:spPr/>
      <dgm:t>
        <a:bodyPr/>
        <a:lstStyle/>
        <a:p>
          <a:endParaRPr lang="ru-RU"/>
        </a:p>
      </dgm:t>
    </dgm:pt>
    <dgm:pt modelId="{164CD6E8-7672-4AF7-A260-450A988D9323}" type="sibTrans" cxnId="{A166A52F-CF5E-483A-958B-51B3F35CCA83}">
      <dgm:prSet/>
      <dgm:spPr/>
      <dgm:t>
        <a:bodyPr/>
        <a:lstStyle/>
        <a:p>
          <a:endParaRPr lang="ru-RU"/>
        </a:p>
      </dgm:t>
    </dgm:pt>
    <dgm:pt modelId="{F153B29F-FB4A-4EEC-8470-8DAC4FFC7928}">
      <dgm:prSet custT="1"/>
      <dgm:spPr/>
      <dgm:t>
        <a:bodyPr/>
        <a:lstStyle/>
        <a:p>
          <a:pPr marL="180000" indent="0" rtl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ru-RU" sz="900" dirty="0"/>
        </a:p>
      </dgm:t>
    </dgm:pt>
    <dgm:pt modelId="{EB62FC93-BD6D-45E3-BBB9-42CA297A9738}" type="parTrans" cxnId="{EF697A95-7910-4451-92E0-E0AAAF6F8051}">
      <dgm:prSet/>
      <dgm:spPr/>
      <dgm:t>
        <a:bodyPr/>
        <a:lstStyle/>
        <a:p>
          <a:endParaRPr lang="ru-RU"/>
        </a:p>
      </dgm:t>
    </dgm:pt>
    <dgm:pt modelId="{30ACD2A3-3341-49A6-A7BB-47E2DF6E66E5}" type="sibTrans" cxnId="{EF697A95-7910-4451-92E0-E0AAAF6F8051}">
      <dgm:prSet/>
      <dgm:spPr/>
      <dgm:t>
        <a:bodyPr/>
        <a:lstStyle/>
        <a:p>
          <a:endParaRPr lang="ru-RU"/>
        </a:p>
      </dgm:t>
    </dgm:pt>
    <dgm:pt modelId="{1039B1F9-AF5F-40D4-801C-2C298F4BEFA9}">
      <dgm:prSet custT="1"/>
      <dgm:spPr/>
      <dgm:t>
        <a:bodyPr/>
        <a:lstStyle/>
        <a:p>
          <a:pPr marL="18000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Calibri" pitchFamily="34" charset="0"/>
              <a:cs typeface="Calibri" pitchFamily="34" charset="0"/>
            </a:rPr>
            <a:t>реконструкция и благоустройство территории, увеличение выставочной площади действующих павильонов, с учетом демонтажа временных павильонов №№ 2, 4 и 5  с 12 000 до 16 700 кв.м, без демонтажа – до 20 300 кв.м.</a:t>
          </a:r>
        </a:p>
        <a:p>
          <a:pPr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>
            <a:latin typeface="Calibri" pitchFamily="34" charset="0"/>
            <a:cs typeface="Calibri" pitchFamily="34" charset="0"/>
          </a:endParaRPr>
        </a:p>
      </dgm:t>
    </dgm:pt>
    <dgm:pt modelId="{8AA8A11E-8488-49FF-AA9B-5E8E0B398199}" type="parTrans" cxnId="{3D37835E-C9F9-4D3D-B671-C76F8A73F6B6}">
      <dgm:prSet/>
      <dgm:spPr/>
      <dgm:t>
        <a:bodyPr/>
        <a:lstStyle/>
        <a:p>
          <a:endParaRPr lang="ru-RU"/>
        </a:p>
      </dgm:t>
    </dgm:pt>
    <dgm:pt modelId="{6A3270EE-8B46-4BCF-AE02-D8FFEBAF122A}" type="sibTrans" cxnId="{3D37835E-C9F9-4D3D-B671-C76F8A73F6B6}">
      <dgm:prSet/>
      <dgm:spPr/>
      <dgm:t>
        <a:bodyPr/>
        <a:lstStyle/>
        <a:p>
          <a:endParaRPr lang="ru-RU"/>
        </a:p>
      </dgm:t>
    </dgm:pt>
    <dgm:pt modelId="{B1FD687C-7817-49B4-9275-9D8F0CE3830F}" type="pres">
      <dgm:prSet presAssocID="{68B0E67B-2325-4867-B847-61986DEB2E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3F3F8C-831F-462C-94BC-44D6ECF2F498}" type="pres">
      <dgm:prSet presAssocID="{E3ED0632-C2A8-4B81-A6B3-7BA1C344D8D9}" presName="linNode" presStyleCnt="0"/>
      <dgm:spPr/>
      <dgm:t>
        <a:bodyPr/>
        <a:lstStyle/>
        <a:p>
          <a:endParaRPr lang="ru-RU"/>
        </a:p>
      </dgm:t>
    </dgm:pt>
    <dgm:pt modelId="{DF414039-5243-4C00-8FAD-B2575537617F}" type="pres">
      <dgm:prSet presAssocID="{E3ED0632-C2A8-4B81-A6B3-7BA1C344D8D9}" presName="parentShp" presStyleLbl="node1" presStyleIdx="0" presStyleCnt="2" custScaleX="58333" custScaleY="128904" custLinFactNeighborX="-13889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F1A42-7159-49C9-9B31-BB6B435F11F4}" type="pres">
      <dgm:prSet presAssocID="{E3ED0632-C2A8-4B81-A6B3-7BA1C344D8D9}" presName="childShp" presStyleLbl="bgAccFollowNode1" presStyleIdx="0" presStyleCnt="2" custScaleX="127778" custScaleY="165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7F994-AA1C-4548-9B84-BCEEB1B7C606}" type="pres">
      <dgm:prSet presAssocID="{32F24FA9-EE2C-4604-BF2D-AA1587F1CF79}" presName="spacing" presStyleCnt="0"/>
      <dgm:spPr/>
      <dgm:t>
        <a:bodyPr/>
        <a:lstStyle/>
        <a:p>
          <a:endParaRPr lang="ru-RU"/>
        </a:p>
      </dgm:t>
    </dgm:pt>
    <dgm:pt modelId="{94C1F1AD-32E9-4ACE-8913-9B24C024A449}" type="pres">
      <dgm:prSet presAssocID="{86FB98AA-05D3-46FE-AD19-5403B1AD3D49}" presName="linNode" presStyleCnt="0"/>
      <dgm:spPr/>
      <dgm:t>
        <a:bodyPr/>
        <a:lstStyle/>
        <a:p>
          <a:endParaRPr lang="ru-RU"/>
        </a:p>
      </dgm:t>
    </dgm:pt>
    <dgm:pt modelId="{FA431A1F-9D13-4ABF-8F45-C30D23D7D208}" type="pres">
      <dgm:prSet presAssocID="{86FB98AA-05D3-46FE-AD19-5403B1AD3D49}" presName="parentShp" presStyleLbl="node1" presStyleIdx="1" presStyleCnt="2" custScaleX="62340" custScaleY="129866" custLinFactNeighborX="-15278" custLinFactNeighborY="-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1CD7-256C-4CCB-A8BD-804A3577F594}" type="pres">
      <dgm:prSet presAssocID="{86FB98AA-05D3-46FE-AD19-5403B1AD3D49}" presName="childShp" presStyleLbl="bgAccFollowNode1" presStyleIdx="1" presStyleCnt="2" custScaleX="133425" custScaleY="18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B0911-FF64-48BE-907A-81704F78AAB9}" type="presOf" srcId="{BF114723-54A5-42B1-9DCE-DC8B22A0BE04}" destId="{B34B1CD7-256C-4CCB-A8BD-804A3577F594}" srcOrd="0" destOrd="3" presId="urn:microsoft.com/office/officeart/2005/8/layout/vList6"/>
    <dgm:cxn modelId="{6E1C57CB-7ACB-4B6B-ADFF-33AA06F1EE60}" type="presOf" srcId="{3E49FC4C-7596-478C-89B9-03DA9430835C}" destId="{B34B1CD7-256C-4CCB-A8BD-804A3577F594}" srcOrd="0" destOrd="0" presId="urn:microsoft.com/office/officeart/2005/8/layout/vList6"/>
    <dgm:cxn modelId="{7C7B8080-9D7A-4757-A6D9-D1EFD6B140D5}" type="presOf" srcId="{79F9D354-0084-4A96-BE2F-FD103423441A}" destId="{B34B1CD7-256C-4CCB-A8BD-804A3577F594}" srcOrd="0" destOrd="4" presId="urn:microsoft.com/office/officeart/2005/8/layout/vList6"/>
    <dgm:cxn modelId="{0A7D9FA1-57DE-4F58-A75B-391AA8E35FC2}" type="presOf" srcId="{E3ED0632-C2A8-4B81-A6B3-7BA1C344D8D9}" destId="{DF414039-5243-4C00-8FAD-B2575537617F}" srcOrd="0" destOrd="0" presId="urn:microsoft.com/office/officeart/2005/8/layout/vList6"/>
    <dgm:cxn modelId="{6DFE4D4A-78AB-4451-8A1C-568ED6A8D859}" type="presOf" srcId="{03B8C00F-84FE-452E-84DC-CB92B9588431}" destId="{B34B1CD7-256C-4CCB-A8BD-804A3577F594}" srcOrd="0" destOrd="8" presId="urn:microsoft.com/office/officeart/2005/8/layout/vList6"/>
    <dgm:cxn modelId="{3D37835E-C9F9-4D3D-B671-C76F8A73F6B6}" srcId="{86FB98AA-05D3-46FE-AD19-5403B1AD3D49}" destId="{1039B1F9-AF5F-40D4-801C-2C298F4BEFA9}" srcOrd="6" destOrd="0" parTransId="{8AA8A11E-8488-49FF-AA9B-5E8E0B398199}" sibTransId="{6A3270EE-8B46-4BCF-AE02-D8FFEBAF122A}"/>
    <dgm:cxn modelId="{08DEC7A7-BC60-480A-887C-C0D7C0B105C3}" type="presOf" srcId="{F153B29F-FB4A-4EEC-8470-8DAC4FFC7928}" destId="{2F6F1A42-7159-49C9-9B31-BB6B435F11F4}" srcOrd="0" destOrd="0" presId="urn:microsoft.com/office/officeart/2005/8/layout/vList6"/>
    <dgm:cxn modelId="{055ADBDD-DC86-472C-A658-62A8E5C6C9A5}" type="presOf" srcId="{59E46FE9-50E2-423F-B487-1E67C902B541}" destId="{2F6F1A42-7159-49C9-9B31-BB6B435F11F4}" srcOrd="0" destOrd="5" presId="urn:microsoft.com/office/officeart/2005/8/layout/vList6"/>
    <dgm:cxn modelId="{D38BCA7F-8C82-4E42-8085-A987E99DA240}" type="presOf" srcId="{D8420B18-6A38-4BCA-91D6-3D45B1992C3F}" destId="{B34B1CD7-256C-4CCB-A8BD-804A3577F594}" srcOrd="0" destOrd="2" presId="urn:microsoft.com/office/officeart/2005/8/layout/vList6"/>
    <dgm:cxn modelId="{89B8B2BB-FE23-4117-BA9E-CA0ED55829EF}" type="presOf" srcId="{E8BB280C-A5F0-461C-A3C2-5D5B700F8850}" destId="{B34B1CD7-256C-4CCB-A8BD-804A3577F594}" srcOrd="0" destOrd="1" presId="urn:microsoft.com/office/officeart/2005/8/layout/vList6"/>
    <dgm:cxn modelId="{B0A7FF83-DD01-4E7B-BEE5-3CB77F538046}" type="presOf" srcId="{1039B1F9-AF5F-40D4-801C-2C298F4BEFA9}" destId="{B34B1CD7-256C-4CCB-A8BD-804A3577F594}" srcOrd="0" destOrd="6" presId="urn:microsoft.com/office/officeart/2005/8/layout/vList6"/>
    <dgm:cxn modelId="{B8C6382E-FC9D-45AC-9733-C9F9DBB0D8D0}" srcId="{86FB98AA-05D3-46FE-AD19-5403B1AD3D49}" destId="{D8420B18-6A38-4BCA-91D6-3D45B1992C3F}" srcOrd="2" destOrd="0" parTransId="{28AD83C6-E4B3-4B44-953A-D74EF19FDDAA}" sibTransId="{EABB6FF0-8D41-49E0-97DD-478E49E7EAE3}"/>
    <dgm:cxn modelId="{62D3424E-D810-4EC9-9193-8834365C01A5}" srcId="{7A4DEBC1-DB88-45BB-9A8F-89D60D9C5AD5}" destId="{935895B9-D885-42C1-96C0-64201B4C94EB}" srcOrd="1" destOrd="0" parTransId="{873C0613-3FE4-4E87-888D-58678AF6993B}" sibTransId="{BDDC17B0-1222-4663-B5D3-12DE36AA1CAD}"/>
    <dgm:cxn modelId="{52BA31B6-DB00-4C98-A4ED-AE56CD78B272}" srcId="{7A4DEBC1-DB88-45BB-9A8F-89D60D9C5AD5}" destId="{463E2355-225A-42D3-842D-72A3104BD86D}" srcOrd="0" destOrd="0" parTransId="{5D1123FF-81EF-4F2E-9722-65B9210BAB38}" sibTransId="{FE0C20A8-D017-4CF8-B916-E60A338F497E}"/>
    <dgm:cxn modelId="{40EBB959-BE64-46EF-AB1C-570626D7804E}" srcId="{68B0E67B-2325-4867-B847-61986DEB2ED6}" destId="{86FB98AA-05D3-46FE-AD19-5403B1AD3D49}" srcOrd="1" destOrd="0" parTransId="{B0C99950-FB92-4CBF-97D6-8F1C71AA2AF8}" sibTransId="{4AA8D169-B793-4D0F-AA78-B91F800C7297}"/>
    <dgm:cxn modelId="{4BD3C6FE-24E1-4694-90F0-EDA05675CA95}" type="presOf" srcId="{86FB98AA-05D3-46FE-AD19-5403B1AD3D49}" destId="{FA431A1F-9D13-4ABF-8F45-C30D23D7D208}" srcOrd="0" destOrd="0" presId="urn:microsoft.com/office/officeart/2005/8/layout/vList6"/>
    <dgm:cxn modelId="{59C3389B-F04A-43E8-AEA9-D15538B7F681}" type="presOf" srcId="{68B0E67B-2325-4867-B847-61986DEB2ED6}" destId="{B1FD687C-7817-49B4-9275-9D8F0CE3830F}" srcOrd="0" destOrd="0" presId="urn:microsoft.com/office/officeart/2005/8/layout/vList6"/>
    <dgm:cxn modelId="{BB327C1D-93ED-4EFE-8B9C-E44B8E1EC96D}" srcId="{86FB98AA-05D3-46FE-AD19-5403B1AD3D49}" destId="{456202BD-5AC9-4477-954C-6DA6E0560503}" srcOrd="5" destOrd="0" parTransId="{D1FB3A71-0F48-4E00-8F47-3DECA4140E2B}" sibTransId="{70031FAD-6B32-49C5-A045-A5D075348E02}"/>
    <dgm:cxn modelId="{B6177397-631E-4B7D-A4EB-276A34932B30}" type="presOf" srcId="{7A4DEBC1-DB88-45BB-9A8F-89D60D9C5AD5}" destId="{2F6F1A42-7159-49C9-9B31-BB6B435F11F4}" srcOrd="0" destOrd="2" presId="urn:microsoft.com/office/officeart/2005/8/layout/vList6"/>
    <dgm:cxn modelId="{206423D8-0EF4-4834-8D59-D91FFB55B9DA}" type="presOf" srcId="{463E2355-225A-42D3-842D-72A3104BD86D}" destId="{2F6F1A42-7159-49C9-9B31-BB6B435F11F4}" srcOrd="0" destOrd="3" presId="urn:microsoft.com/office/officeart/2005/8/layout/vList6"/>
    <dgm:cxn modelId="{53D11845-2063-4A40-9E47-64FF623E1C0F}" type="presOf" srcId="{F583A3A4-3B7D-4883-83CA-AF902DC0F348}" destId="{B34B1CD7-256C-4CCB-A8BD-804A3577F594}" srcOrd="0" destOrd="7" presId="urn:microsoft.com/office/officeart/2005/8/layout/vList6"/>
    <dgm:cxn modelId="{114942F4-0162-4006-BE77-1FEFA03679DB}" srcId="{86FB98AA-05D3-46FE-AD19-5403B1AD3D49}" destId="{3E49FC4C-7596-478C-89B9-03DA9430835C}" srcOrd="0" destOrd="0" parTransId="{44A6B340-DB0B-4E28-A2BA-F6D09882F66B}" sibTransId="{127F7027-7894-440F-AA5F-E82C14C15CFA}"/>
    <dgm:cxn modelId="{EF697A95-7910-4451-92E0-E0AAAF6F8051}" srcId="{E3ED0632-C2A8-4B81-A6B3-7BA1C344D8D9}" destId="{F153B29F-FB4A-4EEC-8470-8DAC4FFC7928}" srcOrd="0" destOrd="0" parTransId="{EB62FC93-BD6D-45E3-BBB9-42CA297A9738}" sibTransId="{30ACD2A3-3341-49A6-A7BB-47E2DF6E66E5}"/>
    <dgm:cxn modelId="{F0266CE8-21BB-41A6-B3DC-EF155731FAB0}" srcId="{86FB98AA-05D3-46FE-AD19-5403B1AD3D49}" destId="{E8BB280C-A5F0-461C-A3C2-5D5B700F8850}" srcOrd="1" destOrd="0" parTransId="{DAA1A685-7E68-477F-BDEA-83C14B75FBF6}" sibTransId="{51EC8444-B988-4936-B3A0-3C3C0C73B05F}"/>
    <dgm:cxn modelId="{225679CB-A08A-4737-B2BD-FAA5026A2AA1}" type="presOf" srcId="{FCCED6A5-CE26-483B-A586-C15045A2D7F9}" destId="{2F6F1A42-7159-49C9-9B31-BB6B435F11F4}" srcOrd="0" destOrd="1" presId="urn:microsoft.com/office/officeart/2005/8/layout/vList6"/>
    <dgm:cxn modelId="{AF322601-AD18-4AD7-A088-B4748F04AAA6}" srcId="{68B0E67B-2325-4867-B847-61986DEB2ED6}" destId="{E3ED0632-C2A8-4B81-A6B3-7BA1C344D8D9}" srcOrd="0" destOrd="0" parTransId="{29017150-FED3-47EC-9B2E-6663DE974701}" sibTransId="{32F24FA9-EE2C-4604-BF2D-AA1587F1CF79}"/>
    <dgm:cxn modelId="{4CFB27DC-B193-4985-8585-6EE4A4D2A49D}" type="presOf" srcId="{456202BD-5AC9-4477-954C-6DA6E0560503}" destId="{B34B1CD7-256C-4CCB-A8BD-804A3577F594}" srcOrd="0" destOrd="5" presId="urn:microsoft.com/office/officeart/2005/8/layout/vList6"/>
    <dgm:cxn modelId="{2B6DD0DD-2ED8-49D4-A493-99CA1F44364A}" srcId="{86FB98AA-05D3-46FE-AD19-5403B1AD3D49}" destId="{F583A3A4-3B7D-4883-83CA-AF902DC0F348}" srcOrd="7" destOrd="0" parTransId="{5D87ACDC-1DC4-4A7B-B46A-C61B430095E1}" sibTransId="{2179E765-CAD9-4058-ABC4-C11048F0D561}"/>
    <dgm:cxn modelId="{A166A52F-CF5E-483A-958B-51B3F35CCA83}" srcId="{E3ED0632-C2A8-4B81-A6B3-7BA1C344D8D9}" destId="{FCCED6A5-CE26-483B-A586-C15045A2D7F9}" srcOrd="1" destOrd="0" parTransId="{8358CBF0-4608-4DF1-B306-F05722BD2E29}" sibTransId="{164CD6E8-7672-4AF7-A260-450A988D9323}"/>
    <dgm:cxn modelId="{30589BF5-81EC-40C4-A15C-D2C4F006157D}" srcId="{86FB98AA-05D3-46FE-AD19-5403B1AD3D49}" destId="{03B8C00F-84FE-452E-84DC-CB92B9588431}" srcOrd="8" destOrd="0" parTransId="{C4C800C3-71C5-452D-B78F-DD026B27F5DA}" sibTransId="{63CB02A3-6B11-4A34-B893-24361F80118C}"/>
    <dgm:cxn modelId="{EDE0304E-1DB7-4642-8BE3-5201C4E30DDB}" type="presOf" srcId="{FB5CC122-8A71-4B0D-867F-C4234686F144}" destId="{B34B1CD7-256C-4CCB-A8BD-804A3577F594}" srcOrd="0" destOrd="9" presId="urn:microsoft.com/office/officeart/2005/8/layout/vList6"/>
    <dgm:cxn modelId="{03B57FAC-C4B4-4742-ACAB-D1EBB81E17D9}" srcId="{86FB98AA-05D3-46FE-AD19-5403B1AD3D49}" destId="{BF114723-54A5-42B1-9DCE-DC8B22A0BE04}" srcOrd="3" destOrd="0" parTransId="{B17FAA68-A14F-4FC1-8348-559315C6BDFD}" sibTransId="{FA024DA1-CF86-4EC1-BB67-7D88956ED8A4}"/>
    <dgm:cxn modelId="{6B4B3D86-87A7-4076-A310-26D43D095124}" srcId="{86FB98AA-05D3-46FE-AD19-5403B1AD3D49}" destId="{FB5CC122-8A71-4B0D-867F-C4234686F144}" srcOrd="9" destOrd="0" parTransId="{88D1EBCF-F3B8-411F-AEC8-91D15F0B781E}" sibTransId="{80EF6741-07E2-4BA5-B472-8D90C8824F03}"/>
    <dgm:cxn modelId="{A2F7D0A1-7CEC-42A5-B063-B3689FF550FA}" srcId="{7A4DEBC1-DB88-45BB-9A8F-89D60D9C5AD5}" destId="{59E46FE9-50E2-423F-B487-1E67C902B541}" srcOrd="2" destOrd="0" parTransId="{17A4523A-8FA1-4960-9E0F-007E01AD8574}" sibTransId="{289E2826-023B-492C-88CD-FC4EA6FA0E67}"/>
    <dgm:cxn modelId="{1FC05578-82D2-4D4A-AB9E-313CD70C6517}" srcId="{E3ED0632-C2A8-4B81-A6B3-7BA1C344D8D9}" destId="{7A4DEBC1-DB88-45BB-9A8F-89D60D9C5AD5}" srcOrd="2" destOrd="0" parTransId="{F124D16D-75E3-47E6-976F-CB2C6FF24E51}" sibTransId="{E6B15351-91BA-401A-8D4E-2B26908A3C40}"/>
    <dgm:cxn modelId="{A18AB6F4-BB5F-4388-BFA7-907B584B4D1E}" srcId="{86FB98AA-05D3-46FE-AD19-5403B1AD3D49}" destId="{79F9D354-0084-4A96-BE2F-FD103423441A}" srcOrd="4" destOrd="0" parTransId="{25BD5F86-F57C-40A7-ADC4-BDEB0F52BCBA}" sibTransId="{16871CA6-60F9-4CF8-A2EA-F177C0A2FB1E}"/>
    <dgm:cxn modelId="{AE67CD74-E105-446F-AB20-E6458EE33BF5}" type="presOf" srcId="{935895B9-D885-42C1-96C0-64201B4C94EB}" destId="{2F6F1A42-7159-49C9-9B31-BB6B435F11F4}" srcOrd="0" destOrd="4" presId="urn:microsoft.com/office/officeart/2005/8/layout/vList6"/>
    <dgm:cxn modelId="{F97416B8-F885-4257-A0BC-5D7E0D2D8876}" type="presParOf" srcId="{B1FD687C-7817-49B4-9275-9D8F0CE3830F}" destId="{1B3F3F8C-831F-462C-94BC-44D6ECF2F498}" srcOrd="0" destOrd="0" presId="urn:microsoft.com/office/officeart/2005/8/layout/vList6"/>
    <dgm:cxn modelId="{77148564-67BA-4655-B614-00DB16D55615}" type="presParOf" srcId="{1B3F3F8C-831F-462C-94BC-44D6ECF2F498}" destId="{DF414039-5243-4C00-8FAD-B2575537617F}" srcOrd="0" destOrd="0" presId="urn:microsoft.com/office/officeart/2005/8/layout/vList6"/>
    <dgm:cxn modelId="{E2D63D0C-3BFE-4D5A-B5B4-E132D8092976}" type="presParOf" srcId="{1B3F3F8C-831F-462C-94BC-44D6ECF2F498}" destId="{2F6F1A42-7159-49C9-9B31-BB6B435F11F4}" srcOrd="1" destOrd="0" presId="urn:microsoft.com/office/officeart/2005/8/layout/vList6"/>
    <dgm:cxn modelId="{3909DC3E-3D14-4C97-963D-ECCBF57CEFAB}" type="presParOf" srcId="{B1FD687C-7817-49B4-9275-9D8F0CE3830F}" destId="{71E7F994-AA1C-4548-9B84-BCEEB1B7C606}" srcOrd="1" destOrd="0" presId="urn:microsoft.com/office/officeart/2005/8/layout/vList6"/>
    <dgm:cxn modelId="{DC3507F3-35C7-49C4-BD8E-52DC1BCB5647}" type="presParOf" srcId="{B1FD687C-7817-49B4-9275-9D8F0CE3830F}" destId="{94C1F1AD-32E9-4ACE-8913-9B24C024A449}" srcOrd="2" destOrd="0" presId="urn:microsoft.com/office/officeart/2005/8/layout/vList6"/>
    <dgm:cxn modelId="{F535C6B7-6C36-4231-95D5-6F976112B7E4}" type="presParOf" srcId="{94C1F1AD-32E9-4ACE-8913-9B24C024A449}" destId="{FA431A1F-9D13-4ABF-8F45-C30D23D7D208}" srcOrd="0" destOrd="0" presId="urn:microsoft.com/office/officeart/2005/8/layout/vList6"/>
    <dgm:cxn modelId="{64EB4C45-C555-42F3-BE5C-B900F7A2A4A1}" type="presParOf" srcId="{94C1F1AD-32E9-4ACE-8913-9B24C024A449}" destId="{B34B1CD7-256C-4CCB-A8BD-804A3577F5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F1A42-7159-49C9-9B31-BB6B435F11F4}">
      <dsp:nvSpPr>
        <dsp:cNvPr id="0" name=""/>
        <dsp:cNvSpPr/>
      </dsp:nvSpPr>
      <dsp:spPr>
        <a:xfrm>
          <a:off x="2018462" y="646"/>
          <a:ext cx="6618278" cy="18350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/>
        </a:p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Calibri" pitchFamily="34" charset="0"/>
            </a:rPr>
            <a:t>Основные направления деятельности к</a:t>
          </a: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онгресс – центра 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на рынке выставочно – конгрессных услуг: </a:t>
          </a:r>
          <a:endParaRPr lang="ru-RU" sz="900" kern="1200" dirty="0"/>
        </a:p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организация и проведение международных выставок, выставок – ярмарок, конференций, семинаров и тренингов;</a:t>
          </a:r>
          <a:endParaRPr lang="ru-RU" sz="900" kern="1200" dirty="0"/>
        </a:p>
        <a:p>
          <a:pPr marL="180000" lvl="2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оказание содействия в проведении различных мероприятий в залах и на площадях конгресс – холла, в том числе конгрессов, конференций, семинаров, презентаций, переговоров, корпоративных встреч и т.п.;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  <a:p>
          <a:pPr marL="180000" lvl="2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конгресс – центр предоставляет в аренду конгрессные и банкетные залы, разрабатывает сценарии проведения мероприятий, осуществляет их сопровождение, оказывает помощь в ресторанном обслуживании мероприятий, в установлении контактов с профессиональными организаторами мероприятий в России и за рубежом;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  <a:p>
          <a:pPr marL="180000" lvl="2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предоставление в аренду под проведение развлекательных мероприятий. 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</a:endParaRPr>
        </a:p>
      </dsp:txBody>
      <dsp:txXfrm>
        <a:off x="2018462" y="646"/>
        <a:ext cx="6618278" cy="1835009"/>
      </dsp:txXfrm>
    </dsp:sp>
    <dsp:sp modelId="{DF414039-5243-4C00-8FAD-B2575537617F}">
      <dsp:nvSpPr>
        <dsp:cNvPr id="0" name=""/>
        <dsp:cNvSpPr/>
      </dsp:nvSpPr>
      <dsp:spPr>
        <a:xfrm>
          <a:off x="0" y="204662"/>
          <a:ext cx="2014243" cy="1426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latin typeface="Calibri" pitchFamily="34" charset="0"/>
              <a:cs typeface="Calibri" pitchFamily="34" charset="0"/>
            </a:rPr>
            <a:t>Цель строительства комплекса </a:t>
          </a:r>
          <a:r>
            <a:rPr lang="ru-RU" sz="900" kern="1200" dirty="0" smtClean="0">
              <a:latin typeface="Calibri" pitchFamily="34" charset="0"/>
              <a:cs typeface="Calibri" pitchFamily="34" charset="0"/>
            </a:rPr>
            <a:t>– привлечение возможно большего количества зарубежных и российских компаний и фирм, работающих в различных сферах экономики, путем создания для них привычной, комфортной рабочей и бытовой атмосферы.</a:t>
          </a:r>
          <a:endParaRPr lang="ru-RU" sz="900" kern="1200" dirty="0">
            <a:latin typeface="Calibri" pitchFamily="34" charset="0"/>
            <a:cs typeface="Calibri" pitchFamily="34" charset="0"/>
          </a:endParaRPr>
        </a:p>
      </dsp:txBody>
      <dsp:txXfrm>
        <a:off x="0" y="204662"/>
        <a:ext cx="2014243" cy="1426400"/>
      </dsp:txXfrm>
    </dsp:sp>
    <dsp:sp modelId="{B34B1CD7-256C-4CCB-A8BD-804A3577F594}">
      <dsp:nvSpPr>
        <dsp:cNvPr id="0" name=""/>
        <dsp:cNvSpPr/>
      </dsp:nvSpPr>
      <dsp:spPr>
        <a:xfrm>
          <a:off x="2053028" y="1946311"/>
          <a:ext cx="6586506" cy="2085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создание новых рабочих мест и приток доходов в бюджет города;</a:t>
          </a:r>
        </a:p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возможность проводить в городе мероприятия высокого уровня, расширить диапазон высококачественных услуг, соответствующих международным стандартам и обеспечить весь цикл обслуживания;</a:t>
          </a:r>
          <a:endParaRPr lang="ru-RU" sz="900" kern="1200" dirty="0">
            <a:latin typeface="Calibri" pitchFamily="34" charset="0"/>
            <a:cs typeface="Calibri" pitchFamily="34" charset="0"/>
          </a:endParaRPr>
        </a:p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укрепление связи России и зарубежных государств;</a:t>
          </a:r>
          <a:endParaRPr lang="ru-RU" sz="900" kern="1200" dirty="0">
            <a:latin typeface="Calibri" pitchFamily="34" charset="0"/>
            <a:cs typeface="Calibri" pitchFamily="34" charset="0"/>
          </a:endParaRPr>
        </a:p>
        <a:p>
          <a:pPr marL="180000" lvl="1" indent="0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повышение престижа города и страны в мире;</a:t>
          </a:r>
          <a:endParaRPr lang="ru-RU" sz="900" kern="1200" dirty="0">
            <a:latin typeface="Calibri" pitchFamily="34" charset="0"/>
            <a:cs typeface="Calibri" pitchFamily="34" charset="0"/>
          </a:endParaRPr>
        </a:p>
        <a:p>
          <a:pPr marL="18000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повышение уровня комплексности </a:t>
          </a:r>
          <a:r>
            <a:rPr lang="ru-RU" sz="900" kern="1200" dirty="0" err="1" smtClean="0">
              <a:latin typeface="Calibri" pitchFamily="34" charset="0"/>
              <a:cs typeface="Calibri" pitchFamily="34" charset="0"/>
            </a:rPr>
            <a:t>конгрессно</a:t>
          </a:r>
          <a:r>
            <a:rPr lang="ru-RU" sz="900" kern="1200" dirty="0" smtClean="0">
              <a:latin typeface="Calibri" pitchFamily="34" charset="0"/>
              <a:cs typeface="Calibri" pitchFamily="34" charset="0"/>
            </a:rPr>
            <a:t> – выставочных услуг;</a:t>
          </a:r>
          <a:endParaRPr lang="ru-RU" sz="900" kern="1200" dirty="0">
            <a:latin typeface="Calibri" pitchFamily="34" charset="0"/>
            <a:cs typeface="Calibri" pitchFamily="34" charset="0"/>
          </a:endParaRPr>
        </a:p>
        <a:p>
          <a:pPr marL="18000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rPr>
            <a:t>развитие конкурентоспособности ВЗАО «Нижегородская ярмарка»  в краткосрочной и долгосрочной перспективах, обеспечение соответствия технологий и уровня условий проведения мероприятий в соответствии с современными тенденциями;</a:t>
          </a:r>
          <a:endParaRPr lang="ru-RU" sz="600" kern="1200" dirty="0">
            <a:latin typeface="Calibri" pitchFamily="34" charset="0"/>
            <a:cs typeface="Calibri" pitchFamily="34" charset="0"/>
          </a:endParaRPr>
        </a:p>
        <a:p>
          <a:pPr marL="18000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900" kern="1200" dirty="0" smtClean="0">
              <a:latin typeface="Calibri" pitchFamily="34" charset="0"/>
              <a:cs typeface="Calibri" pitchFamily="34" charset="0"/>
            </a:rPr>
            <a:t>реконструкция и благоустройство территории, увеличение выставочной площади действующих павильонов, с учетом демонтажа временных павильонов №№ 2, 4 и 5  с 12 000 до 16 700 кв.м, без демонтажа – до 20 300 кв.м.</a:t>
          </a:r>
        </a:p>
        <a:p>
          <a:pPr lvl="1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600" kern="1200" dirty="0">
            <a:latin typeface="Calibri" pitchFamily="34" charset="0"/>
            <a:cs typeface="Calibri" pitchFamily="34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2053028" y="1946311"/>
        <a:ext cx="6586506" cy="2085490"/>
      </dsp:txXfrm>
    </dsp:sp>
    <dsp:sp modelId="{FA431A1F-9D13-4ABF-8F45-C30D23D7D208}">
      <dsp:nvSpPr>
        <dsp:cNvPr id="0" name=""/>
        <dsp:cNvSpPr/>
      </dsp:nvSpPr>
      <dsp:spPr>
        <a:xfrm>
          <a:off x="0" y="2245005"/>
          <a:ext cx="2051603" cy="14370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Calibri" pitchFamily="34" charset="0"/>
              <a:cs typeface="Calibri" pitchFamily="34" charset="0"/>
            </a:rPr>
            <a:t>Задачи, решаемые реализацией проекта:</a:t>
          </a:r>
          <a:endParaRPr lang="ru-RU" sz="900" kern="1200" dirty="0">
            <a:latin typeface="Calibri" pitchFamily="34" charset="0"/>
            <a:cs typeface="Calibri" pitchFamily="34" charset="0"/>
          </a:endParaRPr>
        </a:p>
      </dsp:txBody>
      <dsp:txXfrm>
        <a:off x="0" y="2245005"/>
        <a:ext cx="2051603" cy="143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3" y="0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/>
          <a:lstStyle>
            <a:lvl1pPr algn="r">
              <a:defRPr sz="1200"/>
            </a:lvl1pPr>
          </a:lstStyle>
          <a:p>
            <a:fld id="{0703EE74-B63C-4F45-95C1-39534753CB86}" type="datetimeFigureOut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ВЗАО "Нижегородская ярмарка"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3" y="9428585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 anchor="b"/>
          <a:lstStyle>
            <a:lvl1pPr algn="r">
              <a:defRPr sz="1200"/>
            </a:lvl1pPr>
          </a:lstStyle>
          <a:p>
            <a:fld id="{CCB2E253-C606-4697-A6B2-3959CD0CA3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3" y="0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/>
          <a:lstStyle>
            <a:lvl1pPr algn="r">
              <a:defRPr sz="1200"/>
            </a:lvl1pPr>
          </a:lstStyle>
          <a:p>
            <a:fld id="{33509895-1164-49F4-A94F-1889E3E455D2}" type="datetimeFigureOut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3" tIns="45665" rIns="91333" bIns="456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1" y="4715163"/>
            <a:ext cx="5425440" cy="4466987"/>
          </a:xfrm>
          <a:prstGeom prst="rect">
            <a:avLst/>
          </a:prstGeom>
        </p:spPr>
        <p:txBody>
          <a:bodyPr vert="horz" lIns="91333" tIns="45665" rIns="91333" bIns="456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ВЗАО "Нижегородская ярмарка"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3" y="9428585"/>
            <a:ext cx="2938780" cy="496332"/>
          </a:xfrm>
          <a:prstGeom prst="rect">
            <a:avLst/>
          </a:prstGeom>
        </p:spPr>
        <p:txBody>
          <a:bodyPr vert="horz" lIns="91333" tIns="45665" rIns="91333" bIns="45665" rtlCol="0" anchor="b"/>
          <a:lstStyle>
            <a:lvl1pPr algn="r">
              <a:defRPr sz="1200"/>
            </a:lvl1pPr>
          </a:lstStyle>
          <a:p>
            <a:fld id="{DC9FB391-2909-4A1C-BA12-68E083931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ВЗАО "Нижегородская ярмарка"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ВЗАО "Нижегородская ярмарка"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ВЗАО "Нижегородская ярмарка"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FC0C052-20CA-4EAF-B625-D1FBAE5975AA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BB616-BEB0-4AAC-8B08-0CD7574C1F3E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7195B-D889-4131-9A4D-1027DB93F4D9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3"/>
          <p:cNvGrpSpPr/>
          <p:nvPr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052-20CA-4EAF-B625-D1FBAE5975AA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71F-2B3C-40F4-A2AF-1EF08171A999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1CC3-26CC-42BE-8316-B300E35C4729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E062-1862-4A28-989D-F28E57CD2A1A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7C71F-2B3C-40F4-A2AF-1EF08171A999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69B8A-81F0-4E4C-A501-CA2A579A2E45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22292-5A04-49B3-AE31-9B59C9E3D1CC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C61F6-0592-4CDC-A23B-8D67CBC2A011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21CC3-26CC-42BE-8316-B300E35C4729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FE062-1862-4A28-989D-F28E57CD2A1A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5858D-6B4F-4408-96DC-05D349836466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86EB1-B90B-43DB-825A-95578444CD43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55E3-699F-4BC9-B828-9514DB380CDB}" type="datetime1">
              <a:rPr lang="ru-RU" smtClean="0"/>
              <a:pPr/>
              <a:t>20.02.2012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7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BD0D-8943-4767-8AAD-67947AFAF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971600" y="2420938"/>
            <a:ext cx="7200800" cy="93662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700" b="1" cap="all" spc="50" dirty="0" smtClean="0">
                <a:solidFill>
                  <a:srgbClr val="000032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Calibri" pitchFamily="34" charset="0"/>
              </a:rPr>
              <a:t>Проект Строительства</a:t>
            </a:r>
            <a:r>
              <a:rPr lang="ru-RU" sz="2700" b="1" spc="50" dirty="0" smtClean="0">
                <a:solidFill>
                  <a:srgbClr val="000032"/>
                </a:solidFill>
                <a:latin typeface="Georgia" pitchFamily="18" charset="0"/>
                <a:cs typeface="Calibri" pitchFamily="34" charset="0"/>
              </a:rPr>
              <a:t/>
            </a:r>
            <a:br>
              <a:rPr lang="ru-RU" sz="2700" b="1" spc="50" dirty="0" smtClean="0">
                <a:solidFill>
                  <a:srgbClr val="000032"/>
                </a:solidFill>
                <a:latin typeface="Georgia" pitchFamily="18" charset="0"/>
                <a:cs typeface="Calibri" pitchFamily="34" charset="0"/>
              </a:rPr>
            </a:br>
            <a:r>
              <a:rPr lang="ru-RU" sz="1100" b="1" spc="50" dirty="0" smtClean="0">
                <a:solidFill>
                  <a:srgbClr val="000032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ru-RU" sz="2700" b="1" spc="50" dirty="0" smtClean="0">
                <a:solidFill>
                  <a:srgbClr val="000032"/>
                </a:solidFill>
                <a:latin typeface="Georgia" pitchFamily="18" charset="0"/>
                <a:cs typeface="Calibri" pitchFamily="34" charset="0"/>
              </a:rPr>
              <a:t/>
            </a:r>
            <a:br>
              <a:rPr lang="ru-RU" sz="2700" b="1" spc="50" dirty="0" smtClean="0">
                <a:solidFill>
                  <a:srgbClr val="000032"/>
                </a:solidFill>
                <a:latin typeface="Georgia" pitchFamily="18" charset="0"/>
                <a:cs typeface="Calibri" pitchFamily="34" charset="0"/>
              </a:rPr>
            </a:br>
            <a:r>
              <a:rPr lang="ru-RU" sz="2700" b="1" cap="all" spc="50" dirty="0" smtClean="0">
                <a:solidFill>
                  <a:srgbClr val="000032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Calibri" pitchFamily="34" charset="0"/>
              </a:rPr>
              <a:t>КОНГРЕСС – ЦЕНТРА</a:t>
            </a:r>
            <a:br>
              <a:rPr lang="ru-RU" sz="2700" b="1" cap="all" spc="50" dirty="0" smtClean="0">
                <a:solidFill>
                  <a:srgbClr val="000032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Calibri" pitchFamily="34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971601" y="3141663"/>
            <a:ext cx="7200800" cy="7921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" b="1" dirty="0" smtClean="0">
                <a:solidFill>
                  <a:srgbClr val="4D4D4D"/>
                </a:solidFill>
                <a:latin typeface="Corbel" pitchFamily="34" charset="0"/>
              </a:rPr>
              <a:t>расположенного на  территории Нижегородской ярмарки</a:t>
            </a:r>
            <a:endParaRPr lang="ru-RU" sz="1500" dirty="0">
              <a:solidFill>
                <a:srgbClr val="4D4D4D"/>
              </a:solidFill>
              <a:latin typeface="Corbel" pitchFamily="34" charset="0"/>
            </a:endParaRPr>
          </a:p>
        </p:txBody>
      </p:sp>
      <p:pic>
        <p:nvPicPr>
          <p:cNvPr id="5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0352" y="1988840"/>
            <a:ext cx="841501" cy="792000"/>
          </a:xfrm>
          <a:prstGeom prst="rect">
            <a:avLst/>
          </a:prstGeom>
        </p:spPr>
      </p:pic>
      <p:pic>
        <p:nvPicPr>
          <p:cNvPr id="16385" name="Рисунок 5" descr="1"/>
          <p:cNvPicPr>
            <a:picLocks noChangeAspect="1" noChangeArrowheads="1"/>
          </p:cNvPicPr>
          <p:nvPr/>
        </p:nvPicPr>
        <p:blipFill>
          <a:blip r:embed="rId5" cstate="screen"/>
          <a:srcRect l="3590" t="3798" r="2646" b="4160"/>
          <a:stretch>
            <a:fillRect/>
          </a:stretch>
        </p:blipFill>
        <p:spPr bwMode="auto">
          <a:xfrm>
            <a:off x="539552" y="1916832"/>
            <a:ext cx="928811" cy="95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60640" cy="504056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Схема функционального зонирования первого этажа </a:t>
            </a:r>
          </a:p>
        </p:txBody>
      </p:sp>
      <p:pic>
        <p:nvPicPr>
          <p:cNvPr id="3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screen"/>
          <a:srcRect t="4468" r="12282"/>
          <a:stretch>
            <a:fillRect/>
          </a:stretch>
        </p:blipFill>
        <p:spPr bwMode="auto">
          <a:xfrm>
            <a:off x="611560" y="836712"/>
            <a:ext cx="5832648" cy="59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1142984"/>
            <a:ext cx="1907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Ц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ентральный объем здания занимает зал конгресс – холла с балконом – при театральной рассадке число посадочных мест составит 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2 820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мест.</a:t>
            </a:r>
          </a:p>
          <a:p>
            <a:pPr lvl="0" indent="4572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По периметру зала располагаются выставочные площади, которые могут использоваться для организации фуршетов, подсобные и служебные помещения, входные группы. </a:t>
            </a:r>
          </a:p>
          <a:p>
            <a:pPr lvl="0" indent="4572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Georgia" pitchFamily="18" charset="0"/>
                <a:cs typeface="Calibri" pitchFamily="34" charset="0"/>
              </a:rPr>
              <a:t>В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конгресс – зале предполагается использование системы трансформирующихся перегородок, с помощью которых зал возможно поделить на 6 частей, с возможностью автономного использования каждой части. </a:t>
            </a:r>
            <a:endParaRPr lang="ru-RU" sz="12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7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10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432048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Схема функционального зонирования второго этажа</a:t>
            </a:r>
          </a:p>
        </p:txBody>
      </p:sp>
      <p:pic>
        <p:nvPicPr>
          <p:cNvPr id="3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screen"/>
          <a:srcRect t="4050" r="11604"/>
          <a:stretch>
            <a:fillRect/>
          </a:stretch>
        </p:blipFill>
        <p:spPr bwMode="auto">
          <a:xfrm>
            <a:off x="971600" y="764704"/>
            <a:ext cx="590465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64288" y="2060849"/>
            <a:ext cx="1763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Б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алкон так же отделяется механизмом раздвижной перегородкой, образуя отдельный зал с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фуршетно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– выставочной зоной или пресс – центром.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11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360040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Схема функционального зонирования кровли</a:t>
            </a:r>
          </a:p>
        </p:txBody>
      </p:sp>
      <p:pic>
        <p:nvPicPr>
          <p:cNvPr id="3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/>
          <a:srcRect t="3424" r="20266"/>
          <a:stretch>
            <a:fillRect/>
          </a:stretch>
        </p:blipFill>
        <p:spPr bwMode="auto">
          <a:xfrm>
            <a:off x="251520" y="695792"/>
            <a:ext cx="5328592" cy="616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88224" y="1268760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Н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а эксплуатируемой кровле здания запроектирована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фуршетная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зона.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15" name="Рисунок 1"/>
          <p:cNvPicPr>
            <a:picLocks noChangeAspect="1" noChangeArrowheads="1"/>
          </p:cNvPicPr>
          <p:nvPr/>
        </p:nvPicPr>
        <p:blipFill>
          <a:blip r:embed="rId4" cstate="screen"/>
          <a:srcRect l="11273" t="6310" r="3217" b="28215"/>
          <a:stretch>
            <a:fillRect/>
          </a:stretch>
        </p:blipFill>
        <p:spPr bwMode="auto">
          <a:xfrm>
            <a:off x="6012160" y="2132856"/>
            <a:ext cx="2880120" cy="16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4149080"/>
            <a:ext cx="2880000" cy="214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 descr="Н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12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ВАРИАНТЫ ИСПОЛЬЗОВАНИЯ КОНГРЕСС – ЗАЛА</a:t>
            </a: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40963" name="Рисунок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25922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/>
          <p:cNvPicPr preferRelativeResize="0"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1484784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/>
          <p:cNvPicPr preferRelativeResize="0"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484784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7"/>
          <p:cNvPicPr preferRelativeResize="0"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861048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0"/>
          <p:cNvPicPr preferRelativeResize="0"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5856" y="3861048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0"/>
          <p:cNvPicPr preferRelativeResize="0"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3861048"/>
            <a:ext cx="2592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НЯ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13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1E"/>
                </a:solidFill>
                <a:latin typeface="Calibri" pitchFamily="34" charset="0"/>
                <a:cs typeface="Calibri" pitchFamily="34" charset="0"/>
              </a:rPr>
              <a:t>Алгоритм мероприятий по подготовке к строительству и вводу в эксплуатацию</a:t>
            </a:r>
            <a:endParaRPr lang="ru-RU" sz="1600" dirty="0">
              <a:solidFill>
                <a:srgbClr val="00001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496945" cy="580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25"/>
                <a:gridCol w="5967787"/>
                <a:gridCol w="934766"/>
                <a:gridCol w="1153467"/>
              </a:tblGrid>
              <a:tr h="28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№ п/п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Наименование этапа 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Примечание</a:t>
                      </a:r>
                      <a:endParaRPr lang="ru-RU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0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I.</a:t>
                      </a:r>
                      <a:r>
                        <a:rPr kumimoji="0" lang="en-US" sz="10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Подготовительный этап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(минимальные затраты времени с учетом параллельного выполнения работ: 11 – 12 месяцев)</a:t>
                      </a: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kumimoji="0" lang="ru-RU" sz="900" kern="1200" dirty="0" smtClean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Оценка возможности строительства в соответствии с действующими нормами и регламентами (совместно с проектировщиками)</a:t>
                      </a:r>
                    </a:p>
                  </a:txBody>
                  <a:tcPr marL="44451" marR="44451" marT="0" marB="0" anchor="ctr"/>
                </a:tc>
                <a:tc rowSpan="15" gridSpan="2">
                  <a:txBody>
                    <a:bodyPr/>
                    <a:lstStyle/>
                    <a:p>
                      <a:pPr marL="72000"/>
                      <a:r>
                        <a:rPr lang="ru-RU" sz="900" b="1" dirty="0" smtClean="0"/>
                        <a:t>Выполнены </a:t>
                      </a:r>
                      <a:r>
                        <a:rPr lang="ru-RU" sz="900" b="1" baseline="0" dirty="0" smtClean="0"/>
                        <a:t>следующие работы</a:t>
                      </a:r>
                      <a:r>
                        <a:rPr lang="ru-RU" sz="900" baseline="0" dirty="0" smtClean="0"/>
                        <a:t>: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dirty="0" smtClean="0"/>
                        <a:t>э</a:t>
                      </a:r>
                      <a:r>
                        <a:rPr lang="ru-RU" sz="900" baseline="0" dirty="0" smtClean="0"/>
                        <a:t>скизный проект конгресс – центра;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baseline="0" dirty="0" smtClean="0"/>
                        <a:t>исполнительная съемка существующих конструкций здания;</a:t>
                      </a:r>
                    </a:p>
                    <a:p>
                      <a:pPr marL="72000"/>
                      <a:r>
                        <a:rPr lang="ru-RU" sz="900" baseline="0" dirty="0" smtClean="0"/>
                        <a:t>Обследование существующих конструкций;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baseline="0" dirty="0" smtClean="0"/>
                        <a:t>инженерно геодезические изыскания  (топографическая съемка зеленого участка в векторном виде);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baseline="0" dirty="0" smtClean="0"/>
                        <a:t>нанесены существующие красные линии в геодезических координатах на территорию земельного участка Нижегородской ярмарки;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dirty="0" smtClean="0"/>
                        <a:t>сформирован пакет документов для получения градостроительного плана земельного участка;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dirty="0" smtClean="0"/>
                        <a:t>нанесены охранные и санитарно – защитные зоны на ситуационный план;</a:t>
                      </a:r>
                    </a:p>
                    <a:p>
                      <a:pPr marL="72000">
                        <a:buFont typeface="Wingdings" pitchFamily="2" charset="2"/>
                        <a:buChar char="ü"/>
                      </a:pPr>
                      <a:r>
                        <a:rPr lang="ru-RU" sz="900" dirty="0" smtClean="0"/>
                        <a:t>получено</a:t>
                      </a:r>
                      <a:r>
                        <a:rPr lang="ru-RU" sz="900" baseline="0" dirty="0" smtClean="0"/>
                        <a:t> техническое задание на схему планировочной организации территории.</a:t>
                      </a:r>
                      <a:endParaRPr lang="ru-RU" sz="900" dirty="0"/>
                    </a:p>
                  </a:txBody>
                  <a:tcPr marL="44451" marR="44451" marT="0" marB="0" anchor="ctr"/>
                </a:tc>
                <a:tc rowSpan="15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2.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Инженерные изыскания (геология, топография, карст), обследование существующих конструкций (при наличии)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3.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Определение потребности в энергоресурсах (нагрузки)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4.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Сбор материалов для получения градостроительного плана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5.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Разработка и утверждение градостроительного плана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6.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Разработка и согласование с ДАиГ эскиза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7.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исходных данных для разработки спец. разделов: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8.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Разработка рабочего проекта (кроме спец. разделов</a:t>
                      </a:r>
                      <a:r>
                        <a:rPr lang="ru-RU" sz="900" dirty="0" smtClean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) АР</a:t>
                      </a: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, АС, ГП, ПЗ, ОВ, ВК, ЭОМ, СС, АПС, ПОС, наружные сети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9.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Разработка спец. разделов проекта: </a:t>
                      </a:r>
                      <a:r>
                        <a:rPr lang="ru-RU" sz="900" dirty="0" smtClean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 ИТМ </a:t>
                      </a: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ГОиЧС; ООС; ПМПБ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10.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Согласование рабочего проекта с ДАиГ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11.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заключения по рабочему проекту в Управлении Государственной экспертизы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12.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разрешения на строительство в Администрации города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13.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Регистрация в ГСН НО ответственного за технадзор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14.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Регистрация в ГСН НО ответственного производителя работ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15.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Извещение ГСН НО о начале производства работ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622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Зарегистрированное в ГСН НО извещение о начале производства работ является основанием  для начала строительно – монтажных работ</a:t>
                      </a:r>
                      <a:endParaRPr kumimoji="0" lang="ru-RU" sz="900" kern="1200" dirty="0">
                        <a:solidFill>
                          <a:srgbClr val="1C1C1C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889">
                <a:tc gridSpan="3">
                  <a:txBody>
                    <a:bodyPr/>
                    <a:lstStyle/>
                    <a:p>
                      <a:pPr marL="71755" marR="361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II.</a:t>
                      </a:r>
                      <a:r>
                        <a:rPr lang="en-US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Строительно – монтажные работы: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11 – 12 месяцев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marL="71755" marR="361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80819">
                <a:tc gridSpan="4">
                  <a:txBody>
                    <a:bodyPr/>
                    <a:lstStyle/>
                    <a:p>
                      <a:pPr marL="71755" marR="361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III.</a:t>
                      </a:r>
                      <a:r>
                        <a:rPr lang="en-US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Ввод</a:t>
                      </a:r>
                      <a:r>
                        <a:rPr lang="ru-RU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объекта в эксплуатацию 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(м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инимальные затраты времени с учетом параллельного выполнения работ 2 – 3 месяца)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17.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После завершения строительно – монтажных работ</a:t>
                      </a:r>
                      <a:r>
                        <a:rPr lang="ru-RU" sz="900" dirty="0" smtClean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. Сбор </a:t>
                      </a: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справок о выполнении технических условий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rowSpan="6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rowSpan="6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18.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актов и протоколов о пуске – наладке оборудования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19.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Проведение необходимых исследований, замеров для получения заключений о соответствии объекта нормам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20.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заключений о соответствии объекта пожарным, санитарным, экологическим нормам и требованиям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21.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Извещение ГСН НО о завершении работ. Получение заключения ГСН НО о соответствии объекта требованиям технических регламентов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1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 smtClean="0">
                          <a:solidFill>
                            <a:srgbClr val="1C1C1C"/>
                          </a:solidFill>
                          <a:latin typeface="Calibri"/>
                          <a:ea typeface="Calibri"/>
                          <a:cs typeface="Arial"/>
                        </a:rPr>
                        <a:t>22.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Получение разрешения на ввод объекта в эксплуатацию в Администрации города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ИТОГО период строительства конгресс – центра: 24 – 26 месяцев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marL="71755" marR="361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476672"/>
            <a:ext cx="840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000" dirty="0" smtClean="0">
                <a:solidFill>
                  <a:srgbClr val="1C1C1C"/>
                </a:solidFill>
                <a:latin typeface="Century Gothic" pitchFamily="34" charset="0"/>
                <a:ea typeface="Times New Roman" pitchFamily="18" charset="0"/>
              </a:rPr>
              <a:t>Таблица 2</a:t>
            </a:r>
            <a:endParaRPr lang="ru-RU" sz="1000" dirty="0" smtClean="0">
              <a:latin typeface="Arial" pitchFamily="34" charset="0"/>
            </a:endParaRPr>
          </a:p>
        </p:txBody>
      </p:sp>
      <p:pic>
        <p:nvPicPr>
          <p:cNvPr id="8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569968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14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Перечень предполагаемых ежегодных международных конгрессов, </a:t>
            </a:r>
            <a:b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съездов и симпозиумов, проводимых ВЗАО «Нижегородская ярмарка»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836712"/>
          <a:ext cx="8640960" cy="56750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2456"/>
                <a:gridCol w="3948024"/>
                <a:gridCol w="372456"/>
                <a:gridCol w="394802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1" dirty="0">
                          <a:latin typeface="Calibri" pitchFamily="34" charset="0"/>
                          <a:cs typeface="Calibri" pitchFamily="34" charset="0"/>
                        </a:rPr>
                        <a:t>п/п</a:t>
                      </a:r>
                      <a:endParaRPr lang="ru-RU" sz="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800" b="1" dirty="0">
                          <a:latin typeface="Calibri" pitchFamily="34" charset="0"/>
                          <a:cs typeface="Calibri" pitchFamily="34" charset="0"/>
                        </a:rPr>
                        <a:t>п/п</a:t>
                      </a:r>
                      <a:endParaRPr lang="ru-RU" sz="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Выездные заседания федеральных органов исполнительной власти (по утвержденным планам)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высокотехнологичным материалам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Конгресс Микробиологов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информационным технологиям, системам и управлению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Конференции и съезды Всемирной ассоциации технопарков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информационным технологиям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 Международной Ассоциации Университетов (ежегодные темы)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корпоративному управлению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 Сообщества Всестороннего Изучения рака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сотрудничеству в области высшего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 технологий разработки шельфовых месторождений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технологиям нефтяной отрасли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7.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гидроэнергии и изменению климата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управлению источниками информации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информационным системам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Конгресс, посвященный омолаживающей медицине и биотехнологиям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9.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международному образованию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Курс, посвященный интерактивным цифровым развлекательным технологиям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10.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нано– и </a:t>
                      </a:r>
                      <a:r>
                        <a:rPr lang="ru-RU" sz="800" dirty="0" err="1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гигатехнологиям</a:t>
                      </a: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 в электронике, </a:t>
                      </a:r>
                      <a:r>
                        <a:rPr lang="ru-RU" sz="800" dirty="0" err="1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фотонике</a:t>
                      </a: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 и альтернативной энергетике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Саммит ректоров Университетов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11.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нефти и газу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Симпозиум</a:t>
                      </a:r>
                      <a:r>
                        <a:rPr lang="en-US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посвященный нефтехимии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12.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новым подходам в гарантировании качества в современном высшем образовании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Симпозиум, посвященный радиоактивным отходам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13.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обществу в эпоху развития электроники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Международный Социологический Форум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14.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разведке и секретной информации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Саммит, посвященный безопасности продуктов питания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15.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развитию исследований методов сохранения и обновления транспортной инфраструктуры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Симпозиум, посвященный ликвидности, оценке и финансовым кризисам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16.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развитию </a:t>
                      </a:r>
                      <a:r>
                        <a:rPr lang="ru-RU" sz="800" dirty="0" err="1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медиа</a:t>
                      </a: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 технологий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Съезд Ассоциации Международного банковского дела, экономики и финансов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17.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усовершенствованию электронной библиотеки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Съезд Транспортной Исследовательской Коллегии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18.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Конференция, посвященная финансовым услугам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Съезд, посвященный безопасности отработанного топлива и радиоактивных отходов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19.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Кардиологическая Конференция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39.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Съезд, посвященный сердечно – сосудистым заболеваниям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20.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C1C1C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Международная Конференция, посвященная исследованию бизнеса (ежегодные тематики)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marR="36195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239" marR="45239" marT="0" marB="0" anchor="ctr"/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84368" y="548680"/>
            <a:ext cx="840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000" dirty="0" smtClean="0">
                <a:solidFill>
                  <a:srgbClr val="1C1C1C"/>
                </a:solidFill>
                <a:latin typeface="Century Gothic" pitchFamily="34" charset="0"/>
                <a:ea typeface="Times New Roman" pitchFamily="18" charset="0"/>
              </a:rPr>
              <a:t>Таблица 3</a:t>
            </a:r>
            <a:endParaRPr lang="ru-RU" sz="1000" dirty="0" smtClean="0">
              <a:latin typeface="Arial" pitchFamily="34" charset="0"/>
            </a:endParaRPr>
          </a:p>
        </p:txBody>
      </p:sp>
      <p:pic>
        <p:nvPicPr>
          <p:cNvPr id="12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569968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15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908720"/>
            <a:ext cx="85689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овый конгресс – центр ориентирован на крупные европейские и всемирные выставки и форумы, которые ранее не могли проходить в нашем городе из – за отсутствия подходящей инфраструктуры.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В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мировой практике каждый крупный конгресс обязательно сопровождается выставкой, а каждая крупная выставка – конгрессом. Это помогает частным владельцам занять свою нишу на рынке и зарабатывать на создании диверсифицированных конгресс – центров, совмещающих услуги по проведению конференций с концертно – выставочной деятельностью. 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В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период, когда конгресс – центр не будет загружен под проведение конференций, съездов и симпозиумов, на его площадях планируется проведение различных развлекательных мероприятий (концертов, шоу, спектаклей и т.п.). Основные показатели, характеризующие данное направление деятельности, представлены в таблице 4.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3212976"/>
          <a:ext cx="7848871" cy="3142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38703"/>
                <a:gridCol w="4886270"/>
                <a:gridCol w="2423898"/>
              </a:tblGrid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/>
                        <a:t>№ п/п</a:t>
                      </a:r>
                      <a:endParaRPr lang="ru-RU" sz="8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/>
                        <a:t>Параметр</a:t>
                      </a:r>
                      <a:endParaRPr lang="ru-RU" sz="8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/>
                        <a:t>Значение параметра</a:t>
                      </a:r>
                      <a:endParaRPr lang="ru-RU" sz="8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1.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План проведения развлекательных мероприятий (и/или планируемое количество мероприятий) на год (помесячно)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 месяц – 8 мероприятий, </a:t>
                      </a:r>
                    </a:p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 год – 70 мероприятий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2.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Основные факторы, влияющие на загрузку (помимо конкретного исполнителя)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Рекламная компания, время проведения, загрузка в городе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3.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 от мероприятий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2 500 000 рублей в месяц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4.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Предполагаемая стоимость аренды зала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Аренда одного мероприятия</a:t>
                      </a:r>
                    </a:p>
                    <a:p>
                      <a:pPr marL="7175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150 000 – 250 000 рублей</a:t>
                      </a:r>
                      <a:endParaRPr kumimoji="0" lang="ru-RU" sz="1000" kern="1200" dirty="0">
                        <a:solidFill>
                          <a:srgbClr val="1C1C1C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5.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Средняя стоимость аренды концертного зала по городу Нижнему Новгороду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70 000 рублей</a:t>
                      </a:r>
                      <a:endParaRPr kumimoji="0" lang="ru-RU" sz="1000" kern="1200" dirty="0">
                        <a:solidFill>
                          <a:srgbClr val="1C1C1C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6.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Средняя стоимость аренды концертного зала аналогичной вместимости по прочим городам РФ.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90 000 рублей</a:t>
                      </a:r>
                      <a:endParaRPr kumimoji="0" lang="ru-RU" sz="1000" kern="1200" dirty="0">
                        <a:solidFill>
                          <a:srgbClr val="1C1C1C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/>
                        <a:t>7.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>
                        <a:spcAft>
                          <a:spcPts val="0"/>
                        </a:spcAft>
                      </a:pPr>
                      <a:r>
                        <a:rPr lang="ru-RU" sz="1000" dirty="0"/>
                        <a:t>Средняя себестоимость проведения развлекательных мероприятий (себестоимость формирования цены входного билета или иное)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400 – 500 рублей</a:t>
                      </a:r>
                      <a:endParaRPr kumimoji="0" lang="ru-RU" sz="1000" kern="1200" dirty="0">
                        <a:solidFill>
                          <a:srgbClr val="1C1C1C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600" y="2636912"/>
            <a:ext cx="72008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ОСНОВНЫЕ ПОКАЗАТЕЛИ</a:t>
            </a:r>
            <a:r>
              <a:rPr kumimoji="0" lang="ru-RU" sz="1200" b="0" i="0" u="none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200" b="0" i="0" u="none" strike="noStrike" cap="none" spc="100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использования конгресс – центра для проведения развлекательных мероприятий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64807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КОНЦЕПЦИЯ СТРОИТЕЛЬСТВА КОНГРЕСС – ЦЕНТРА</a:t>
            </a:r>
            <a:br>
              <a:rPr lang="ru-RU" sz="22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740352" y="2420888"/>
            <a:ext cx="863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entury Gothic" pitchFamily="34" charset="0"/>
                <a:ea typeface="Times New Roman" pitchFamily="18" charset="0"/>
              </a:rPr>
              <a:t>Таблица 4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16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8792" cy="66754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ТРЕБУЕМЫЕ ИНСВЕСТИЦИИ</a:t>
            </a:r>
            <a:endParaRPr lang="ru-RU" sz="1600" b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196752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бщая стоимость проекта строительства здания конгресс – центра (многофункционального комплекса) по предварительным оценкам составит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650 000 000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1C1C1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700 000 000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приведенной  ниже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таблице учтена стоимость работ с учетом выполненного нулевого цикла (фундамента здания).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Собственные средства ВЗАО «Нижегородская ярмарка» составят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130 000 000 – 150 000 000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рублей.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132856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1C1C1C"/>
                </a:solidFill>
                <a:latin typeface="Century Gothic" pitchFamily="34" charset="0"/>
                <a:ea typeface="Times New Roman" pitchFamily="18" charset="0"/>
              </a:rPr>
              <a:t>Таблица 5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3640" y="2420888"/>
            <a:ext cx="2662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spc="100" dirty="0" smtClean="0">
                <a:solidFill>
                  <a:srgbClr val="00001A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ТРЕБУЕМЫЕ ИНВЕСТИЦИИ</a:t>
            </a:r>
            <a:endParaRPr lang="ru-RU" sz="600" spc="1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5085184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ля получения оставшейся суммы в размере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500 000 000 – 550 000 000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рублей предполагается привлечение вешних займов – банковских кредитов сроком на 7 лет с предоставлением отсрочки платежа процентов и суммы долга на первые два – три года (период строительства и выхода на проектную загрузку комплекса).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редняя ставка по кредитам для юридических лиц в феврале 2012 года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составила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11,25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% в рублях 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9,5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% в валюте (долларах США или Евро).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2996952"/>
          <a:ext cx="6744072" cy="176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72036"/>
                <a:gridCol w="3372036"/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</a:rPr>
                        <a:t>Наименование показателя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</a:rPr>
                        <a:t>Сумма инвестиций, рублей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</a:tr>
              <a:tr h="468000">
                <a:tc>
                  <a:txBody>
                    <a:bodyPr/>
                    <a:lstStyle/>
                    <a:p>
                      <a:pPr marL="73025" marR="368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Расходы на проектные и строительно – монтажные работы, в том числе: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650</a:t>
                      </a:r>
                      <a:r>
                        <a:rPr lang="ru-RU" sz="1000" kern="1200" dirty="0"/>
                        <a:t> 000 000 </a:t>
                      </a:r>
                      <a:r>
                        <a:rPr lang="ru-RU" sz="1000" kern="1200" dirty="0" smtClean="0"/>
                        <a:t> – 700 000 000 рублей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</a:tr>
              <a:tr h="432000">
                <a:tc>
                  <a:txBody>
                    <a:bodyPr/>
                    <a:lstStyle/>
                    <a:p>
                      <a:pPr marL="73025" marR="368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Собственные средства ВЗАО «Нижегородская ярмарка»: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130 000 – 150 000 рублей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73025" marR="368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Заемные средства: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500</a:t>
                      </a:r>
                      <a:r>
                        <a:rPr lang="ru-RU" sz="1000" kern="1200" dirty="0"/>
                        <a:t> 000 – </a:t>
                      </a:r>
                      <a:r>
                        <a:rPr lang="ru-RU" sz="1000" kern="1200" dirty="0" smtClean="0"/>
                        <a:t>550 </a:t>
                      </a:r>
                      <a:r>
                        <a:rPr lang="ru-RU" sz="1000" kern="1200" dirty="0"/>
                        <a:t>000 рублей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/>
                </a:tc>
              </a:tr>
            </a:tbl>
          </a:graphicData>
        </a:graphic>
      </p:graphicFrame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17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60640" cy="66754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ПОКАЗАТЕЛИ ЭФФЕКТИВНОСТИ ИНВЕСТИЦИЙ В ПРОЕКТ</a:t>
            </a:r>
            <a:endParaRPr lang="ru-RU" sz="1600" dirty="0">
              <a:solidFill>
                <a:srgbClr val="29292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2420888"/>
          <a:ext cx="6552727" cy="198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955"/>
                <a:gridCol w="2799287"/>
                <a:gridCol w="3432485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Величина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Ставка сравнения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11,25%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Чистая приведенная стоимость (NPV)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70 030 280 рублей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Индекс рентабельности (PI)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1,12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Внутренняя норма доходности (IRR)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13,578%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Простой срок окупаемости (PP)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8 лет – с начала реализации проекта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Дисконтированный срок окупаемости (DPP)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 pitchFamily="34" charset="0"/>
                          <a:cs typeface="Calibri" pitchFamily="34" charset="0"/>
                        </a:rPr>
                        <a:t>8,87 лет – с начала реализации проекта</a:t>
                      </a:r>
                      <a:endParaRPr lang="ru-RU" sz="1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96336" y="2132856"/>
            <a:ext cx="10070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</a:rPr>
              <a:t>Таблица 6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764704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ля определения основных показателей эффективности проекта были проанализированы денежные потоки от реализации проекта. Финансовые расчеты по проекту выполнены в рублях.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период строительства здания конгресс – центра предполагается, что денежные потоки формируются за счет деятельности ВЗАО «Нижегородская ярмарка». Выручка от существующей инфраструктуры ярмарки составляет в среднем 15 – 20 млн. рублей в год,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которая может быть направлена на строительство.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ритоки денежных средств после ввода в эксплуатацию формируются за счет доходов от конгрессно – выставочных мероприятий и проведения концертных и прочих развлекательных мероприятий в новом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конгресс - центре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7544" y="4581128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финансирование затрат по строительству конгресс – центра потребуется банковский кредит в размере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500 000 000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550 000 000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рублей.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редит будет привлекаться траншами по согласованному с банком графику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протяжении периода строительства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гг.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ри расчете финансовых показателей реализации проекта предусмотрены «кредитные каникулы» сроком на 3 года по выплате процентов и основного долга по кредиту.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Предполагается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что выплата процентов по кредиту будет осуществляться с 4 года реализации проекта (2014 год).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случае кредитования по льготной процентной ставке (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6%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), период окупаемости проекта сокращается до 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7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лет.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оложительное значение NPV подтверждает целесообразность осуществления проекта.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18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8"/>
          <p:cNvPicPr>
            <a:picLocks noChangeAspect="1" noChangeArrowheads="1"/>
          </p:cNvPicPr>
          <p:nvPr/>
        </p:nvPicPr>
        <p:blipFill>
          <a:blip r:embed="rId2" cstate="screen"/>
          <a:srcRect l="1147" r="2077"/>
          <a:stretch>
            <a:fillRect/>
          </a:stretch>
        </p:blipFill>
        <p:spPr bwMode="auto">
          <a:xfrm>
            <a:off x="755576" y="1412776"/>
            <a:ext cx="7649860" cy="45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552" y="6021288"/>
            <a:ext cx="8038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ачало реализации проекта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год.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роки строительства: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г.г.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оммерческая эксплуатация: с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года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5955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ПОКАЗАТЕЛИ ЭФФЕКТИВНОСТИ ИНВЕСТИЦИЙ В ПРОЕКТ</a:t>
            </a:r>
            <a:endParaRPr lang="ru-RU" sz="1600" dirty="0">
              <a:solidFill>
                <a:srgbClr val="29292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19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98072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Georgia" pitchFamily="18" charset="0"/>
              </a:rPr>
              <a:t>Э</a:t>
            </a:r>
            <a:r>
              <a:rPr lang="ru-RU" sz="1200" dirty="0" smtClean="0"/>
              <a:t>тапы реализации проекта строительства конгресс – центра наглядно представлены на приведенной ниже диаграмме.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2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73977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Деятельность Всероссийского закрытого акционерного общества</a:t>
            </a:r>
            <a:r>
              <a:rPr lang="ru-RU" sz="160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«Нижегородская ярмарка»</a:t>
            </a:r>
            <a:endParaRPr lang="ru-RU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Содержимое 5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077072"/>
            <a:ext cx="2520280" cy="174164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1628800"/>
            <a:ext cx="2688299" cy="216024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12803"/>
            <a:ext cx="525658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ижегородская ярмарка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– один из крупнейших современных выставочных комплексов, входящий в пятерку ведущих российских выставочных центров.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рмарка занимает территорию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75 000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кв.м, в ее распоряжении находятся шесть выставочных павильонов общей площадью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12 000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кв.м и площадка для открытых экспозиций, равная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23 000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кв.м.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жегодно на Нижегородской ярмарке проводится около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200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различных мероприятий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lang="ru-RU" sz="1300" dirty="0" smtClean="0">
                <a:solidFill>
                  <a:srgbClr val="000018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300" dirty="0" smtClean="0">
                <a:solidFill>
                  <a:srgbClr val="000018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ыставочные экспозиции, организованные ВЗАО «Нижегородская ярмарка» в Лондоне, Вене, Ганновере, Риме, Лейпциге, Праге, Будапеште, Шанхае, Пекине, Брно, Париже, Брюсселе, Берлине заслужили высокую оценку мирового бизнес – сообщества и принесли</a:t>
            </a:r>
            <a:endParaRPr lang="ru-RU" sz="1300" dirty="0" smtClean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18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684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7864" y="3933056"/>
            <a:ext cx="532859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участникам заметный успех в экономическом и политическом планах. </a:t>
            </a:r>
            <a:r>
              <a:rPr lang="ru-RU" sz="1300" dirty="0" smtClean="0">
                <a:solidFill>
                  <a:srgbClr val="000018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ижегородская ярмарка принимает около </a:t>
            </a:r>
            <a:r>
              <a:rPr lang="ru-RU" sz="1300" b="1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тысяч экспонентов со всей России и из – за рубежа и до </a:t>
            </a:r>
            <a:r>
              <a:rPr lang="ru-RU" sz="1300" b="1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200 000 </a:t>
            </a:r>
            <a:r>
              <a:rPr lang="ru-RU" sz="13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посетителей ежегодно.</a:t>
            </a:r>
            <a:endParaRPr lang="ru-RU" sz="1300" dirty="0" smtClean="0"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лагодаря деятельности Нижегородской ярмарки, Нижний Новгород стал открытым для всего мира, а Нижегородская область стала экономически привлекательным регионом.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1300" dirty="0" smtClean="0">
                <a:latin typeface="Georgia" pitchFamily="18" charset="0"/>
              </a:rPr>
              <a:t>С</a:t>
            </a:r>
            <a:r>
              <a:rPr lang="ru-RU" sz="1300" dirty="0" smtClean="0">
                <a:latin typeface="Calibri" pitchFamily="34" charset="0"/>
              </a:rPr>
              <a:t>егодня сложилась такая ситуация, что инфраструктура ВЗАО «Нижегородская ярмарка», созданная 20 лет тому назад не полностью отвечает современным требованиям.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6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71600" y="3429000"/>
            <a:ext cx="72008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cap="all" spc="80" dirty="0" smtClean="0">
                <a:solidFill>
                  <a:srgbClr val="000032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  <a:ea typeface="+mj-ea"/>
                <a:cs typeface="Calibri" pitchFamily="34" charset="0"/>
              </a:rPr>
              <a:t>Благодарим за внимание!</a:t>
            </a:r>
            <a:endParaRPr lang="ru-RU" sz="2800" b="1" cap="all" spc="80" dirty="0">
              <a:solidFill>
                <a:srgbClr val="000032"/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  <a:ea typeface="+mj-ea"/>
              <a:cs typeface="Calibri" pitchFamily="34" charset="0"/>
            </a:endParaRPr>
          </a:p>
        </p:txBody>
      </p:sp>
      <p:pic>
        <p:nvPicPr>
          <p:cNvPr id="5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1340768"/>
            <a:ext cx="936104" cy="881039"/>
          </a:xfrm>
          <a:prstGeom prst="rect">
            <a:avLst/>
          </a:prstGeom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869160"/>
            <a:ext cx="2700000" cy="13123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Рисунок 13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22000" y="4869160"/>
            <a:ext cx="27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4869160"/>
            <a:ext cx="2700000" cy="12981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20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432048"/>
          </a:xfrm>
        </p:spPr>
        <p:txBody>
          <a:bodyPr>
            <a:normAutofit/>
          </a:bodyPr>
          <a:lstStyle/>
          <a:p>
            <a:pPr lvl="0" algn="ctr"/>
            <a:r>
              <a:rPr lang="ru-RU" sz="18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Современное состояние выставочно – конгрессной деятельности в России</a:t>
            </a:r>
            <a:endParaRPr lang="ru-RU" dirty="0">
              <a:solidFill>
                <a:srgbClr val="292929"/>
              </a:solidFill>
            </a:endParaRPr>
          </a:p>
        </p:txBody>
      </p:sp>
      <p:pic>
        <p:nvPicPr>
          <p:cNvPr id="6" name="Содержимое 5" descr="Н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</p:spPr>
      </p:pic>
      <p:sp>
        <p:nvSpPr>
          <p:cNvPr id="9" name="TextBox 8"/>
          <p:cNvSpPr txBox="1"/>
          <p:nvPr/>
        </p:nvSpPr>
        <p:spPr>
          <a:xfrm>
            <a:off x="683568" y="18448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536" y="764704"/>
            <a:ext cx="8352928" cy="39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ыставочно – конгрессная деятельность является эффективным механизмом продвижения товаров и услуг, налаживания деловых контактов, торговли и кооперации, стимулирующим развитие экономики регионов, рост потребительского спроса на отраслевых рынках и тем самым обеспечивающим привлечение в регион прямых инвестиций.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выставочно – конгрессной инфраструктуре и деловом туризме мы отстаем от европейских стран по нескольким направлениям. В настоящее время в России существует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выставочно – ярмарочных комплекса. При этом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80%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приходится на крупнейшие комплексы, расположенные в Москве, Санкт – Петербурге и Нижнем Новгороде.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ще в девяти регионах (Екатеринбург, Иркутск, Казань, Калининград, Новосибирск, Пермь, Самара, Уфа, Чебоксары) площадь выставочных комплексов до настоящего времени составляла от 1 до 5 тысяч кв.м.  В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январе 2012 года в Новосибирске открылся современный выставочный комплекс, закрытая площадь которого составила 14 400 кв.м. Новый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экспоцентр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построен при активной поддержке правительства Новосибирской области.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тановление конгрессного рынка как самостоятельной, специализированной и перспективной отрасли в России только начинается. И необходимость этого становления начинает осознаваться участниками рынка и органами государственной власти, заинтересованными в социально – экономическом развитии, как отдельных регионов, так и страны в целом.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оссийский рынок конгрессного туризма сегодня является развивающимся, ненасыщенным рынком, где конкуренция пока еще недостаточно велика в связи с малым количеством его участников – компаний, предлагающих услуги по организации совещаний и конференций международного уровня.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 сравнению с другими странами мира конгрессная деятельность в России до сих пор носит хаотичный характер. Отсутствует системный подход.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огласно данным Международной ассоциации конгрессов и конференций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ICCA)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доля России на мировом рынке международных конгрессных мероприятий за последние 10 лет снизилась почти в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раза и сегодня составляет менее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1%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1" name="Рисунок 16" descr="www.allfairs.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3108" y="4869160"/>
            <a:ext cx="6077785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3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1052736"/>
          </a:xfrm>
        </p:spPr>
        <p:txBody>
          <a:bodyPr>
            <a:normAutofit/>
          </a:bodyPr>
          <a:lstStyle/>
          <a:p>
            <a:pPr algn="ctr"/>
            <a:r>
              <a:rPr lang="ru-RU" sz="1600" b="1" kern="1300" spc="5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Среднее количество крупных международных конгрессов, </a:t>
            </a:r>
            <a:r>
              <a:rPr lang="ru-RU" sz="1600" b="1" kern="1300" spc="3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600" b="1" kern="1300" spc="3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учитываемых </a:t>
            </a:r>
            <a:r>
              <a:rPr lang="en-US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ICCA</a:t>
            </a:r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, проводимых в год в разных странах мира</a:t>
            </a: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3933056"/>
          <a:ext cx="79928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908720"/>
            <a:ext cx="8136904" cy="33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 всей России сейчас проводится в год примерно столько же крупных международных конгрессов как, например, в Кейптауне или Мюнхене и в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раз меньше, чем в Париже. На сегодняшний день только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российских организаций представлены в Международной ассоциации конгрессов и конференции.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Р</a:t>
            </a:r>
            <a:r>
              <a:rPr lang="ru-RU" sz="1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оссия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в рейтинге Международной ассоциации конгрессов и конференций (ICCA), занимает лишь </a:t>
            </a:r>
            <a:r>
              <a:rPr lang="ru-RU" sz="1200" b="1" dirty="0" smtClean="0">
                <a:solidFill>
                  <a:srgbClr val="7A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42</a:t>
            </a:r>
            <a:r>
              <a:rPr lang="ru-RU" sz="1200" dirty="0" smtClean="0">
                <a:solidFill>
                  <a:srgbClr val="7A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место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 сравнению с другими странами мира становление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конгрессного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рынка как специализированной и перспективной отрасли в России только начинается, основной проблемой развития отрасли является недостаток помещений</a:t>
            </a:r>
            <a:r>
              <a:rPr lang="ru-RU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для проведения крупномасштабных мероприятий делового характера. Крупные международные конгрессы с числом участников 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тысяч человек требуют совершенно новой инфраструктуры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конгрессных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центров. </a:t>
            </a:r>
            <a:endParaRPr lang="ru-RU" sz="1200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С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пециализированный конгресс – центр должен обладать рядом характеристик, которые значимы для международных организаторов деловых мероприятий. Помимо основной аудитории, требуется достаточное количество дополнительных помещений для секционных заседаний и переговоров. Необходимо предусмотреть зоны отдыха и общения, наличие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кейтеринга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высокого уровня, экспозиционных площадей для сопутствующих конгрессам выставок, гостиницы должны находиться в непосредственной близости от конгресс – центра, а культурные достопримечательности – в зоне досягаемости, важен и ряд других параметров.  Всем эти требованиям соответствует территория ВЗАО «Нижегородская ярмарка».</a:t>
            </a:r>
            <a:endParaRPr lang="ru-RU" sz="1200" dirty="0" smtClean="0"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9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4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08912" cy="523528"/>
          </a:xfrm>
        </p:spPr>
        <p:txBody>
          <a:bodyPr>
            <a:normAutofit/>
          </a:bodyPr>
          <a:lstStyle/>
          <a:p>
            <a:pPr algn="ctr"/>
            <a:r>
              <a:rPr lang="ru-RU" sz="1600" b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ЭФФЕКТИВНОСТЬ КОНГРЕССНО – ВЫСТАВОЧНОЙ ДЕЯТЕЛЬНОСТИ</a:t>
            </a:r>
            <a:endParaRPr lang="ru-RU" sz="1600" b="1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4725145"/>
            <a:ext cx="59766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нвестиции в выставочно – конгрессный бизнес дают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-кратный сопряженный экономический эффект в смежных секторах, создают десятки тысяч новых рабочих мест. 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К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онгрессный бизнес имеет хорошие экономические перспективы. Рынок конференций на сегодняшний день – один из самых быстрорастущих.  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П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равительства многих стран мира, региональные и местные власти целенаправленно содействуют созданию в своих городах соответствующей инфраструктуры, совершенствованию транспортной системы, строительству гостиниц.</a:t>
            </a:r>
          </a:p>
          <a:p>
            <a:pPr indent="45720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37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725144"/>
            <a:ext cx="2267992" cy="15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727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412777"/>
            <a:ext cx="22679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1268761"/>
            <a:ext cx="59766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К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онгрессная деятельность – это не только мощный инструмент для продвижения товаров и услуг, обмена новейшей информацией, но и значимый источник доходов в бюджет,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механизм развития инфраструктуры и повышения инвестиционной привлекательности города.</a:t>
            </a:r>
            <a:endParaRPr lang="ru-RU" sz="12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Р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асчеты, сделанные на основе статистических данных ICCA, свидетельствует о значительном социально – экономическом эффекте, оказываемом конгрессными мероприятиями на экономику принимающего города или региона. 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С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огласно данным ICCA, средние расходы делегата конференции колеблются в пределах от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$2100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$2500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а средний размер регистрационного сбора – от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$460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$590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причем за текущее десятилетие средний взнос кандидата за участие в событии</a:t>
            </a: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960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постоянно увеличивался. Чистая прибыль от среднестатистической встречи составляет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$359 310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а средние общие расходы на такие мероприятия в 2009 году были самыми высокими –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$1 633 227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ru-RU" sz="1200" dirty="0" smtClean="0">
                <a:latin typeface="Georgia" pitchFamily="18" charset="0"/>
                <a:cs typeface="Calibri" pitchFamily="34" charset="0"/>
              </a:rPr>
              <a:t>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перспективности проведения конгрессов свидетельствуют и такие данные: более половины дохода от всего мирового бизнес – туризма приносит индустрия конференций. По оценке английской компании Business Tourism Partnership, в год оборот от различных съездов, симпозиумов и прочих подобных событий составляет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$11,7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млрд. (всего в мировом бизнес – туризме задействованы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$20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млрд. в год). Между тем эксперты отмечают, что реальный мультипликативный эффект, который оказывает конгресс – туризм на экономику конкретной страны, подсчитать очень трудно – делегаты тратят деньги не только на транспорт, средства размещения и питание, но обычно стараются успеть посетить музеи, купить сувениры, пользуются услугами парикмахерских, спа – центров и т.д.</a:t>
            </a:r>
          </a:p>
          <a:p>
            <a:pPr indent="457200"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5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4792" cy="64807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КОНЦЕПЦИЯ СТРОИТЕЛЬСТВА КОНГРЕСС – ЦЕНТРА</a:t>
            </a:r>
            <a:br>
              <a:rPr lang="ru-RU" sz="22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b="1" cap="none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(МНОГОФУНКЦИОНАЛЬНОГО КОМПЛЕКСА)</a:t>
            </a:r>
            <a:endParaRPr lang="ru-RU" sz="18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1520" y="1073061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редлагаемый к рассмотрению проект предусматривает строительство современного многофункционального комплекса в городе Нижнем Новгороде на территории Всероссийского закрытого акционерного общества «Нижегородская ярмарка».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screen"/>
          <a:srcRect b="17231"/>
          <a:stretch>
            <a:fillRect/>
          </a:stretch>
        </p:blipFill>
        <p:spPr bwMode="auto">
          <a:xfrm>
            <a:off x="899592" y="5517232"/>
            <a:ext cx="2195736" cy="11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 cstate="screen"/>
          <a:srcRect t="4000" r="1696" b="13512"/>
          <a:stretch>
            <a:fillRect/>
          </a:stretch>
        </p:blipFill>
        <p:spPr bwMode="auto">
          <a:xfrm>
            <a:off x="3491880" y="5517232"/>
            <a:ext cx="3672408" cy="111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НЯ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6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76064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МЕСТОПОЛОЖЕНИЕ</a:t>
            </a: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9654" y="1916832"/>
            <a:ext cx="6604692" cy="30600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536" y="857037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лощадка, на которой планируется строительство конгресс – центра (многофункционального комплекса), находится в Канавинском районе Нижнего Новгорода, являющемся географическим центром города.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Содержимое 5" descr="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1840" y="1484784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100" dirty="0" smtClean="0">
                <a:latin typeface="Georgia" pitchFamily="18" charset="0"/>
              </a:rPr>
              <a:t>СИТУАЦИОННЫЙ ПЛАН</a:t>
            </a:r>
            <a:endParaRPr lang="ru-RU" sz="1200" b="1" spc="100" dirty="0">
              <a:latin typeface="Georgia" pitchFamily="18" charset="0"/>
            </a:endParaRPr>
          </a:p>
        </p:txBody>
      </p:sp>
      <p:pic>
        <p:nvPicPr>
          <p:cNvPr id="9" name="Содержимое 5" descr="Н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4449" y="-1"/>
            <a:ext cx="539552" cy="5078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5229200"/>
            <a:ext cx="813690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ru-RU" sz="1200" dirty="0" smtClean="0">
                <a:solidFill>
                  <a:srgbClr val="000018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Д</a:t>
            </a:r>
            <a:r>
              <a:rPr lang="ru-RU" sz="12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ополнительное преимущество района – удачное с градостроительной точки зрения местоположение: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indent="-216000" algn="just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5"/>
              </a:buBlip>
            </a:pPr>
            <a:r>
              <a:rPr lang="ru-RU" sz="12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крупнейшая транспортная развязка – железнодорожный вокзал,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indent="-216000" algn="just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5"/>
              </a:buBlip>
            </a:pPr>
            <a:r>
              <a:rPr lang="ru-RU" sz="12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два автомобильных моста – Канавинский и метромост, соединяющих заречную и нагорную части города,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indent="-216000" algn="just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5"/>
              </a:buBlip>
            </a:pPr>
            <a:r>
              <a:rPr lang="ru-RU" sz="12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также мост через Волгу, соединяющий Нижний Новгород с северными районами области,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lvl="0" indent="-216000" algn="just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5"/>
              </a:buBlip>
            </a:pPr>
            <a:r>
              <a:rPr lang="ru-RU" sz="1200" dirty="0" smtClean="0">
                <a:solidFill>
                  <a:srgbClr val="0000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близость к Речному вокзалу и аэропорту.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7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50405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ОСНОВНЫЕ ПОКАЗАТЕЛИ ПРОЕКТА</a:t>
            </a: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620688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18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дание конгресс – центра (8 200 кв.м выставочной площади) пристраивается к существующему корпусу первого выставочного павильона (ДВК, выставочной площадью 3 850 кв.м). Итого под одной крышей будет 12 050 кв.м выставочной площадей.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771800" y="1268760"/>
            <a:ext cx="36004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>
                <a:tab pos="2970213" algn="ctr"/>
                <a:tab pos="5940425" algn="r"/>
              </a:tabLst>
            </a:pPr>
            <a:r>
              <a:rPr lang="ru-RU" sz="1100" b="1" dirty="0" smtClean="0">
                <a:latin typeface="Georgia" pitchFamily="18" charset="0"/>
              </a:rPr>
              <a:t>КЛЮЧЕВЫЕ ПАРАМЕТРЫ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03648" y="1628800"/>
          <a:ext cx="6336704" cy="468822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2056"/>
                <a:gridCol w="3712414"/>
                <a:gridCol w="2112234"/>
              </a:tblGrid>
              <a:tr h="30269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№ п/п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Технико – экономические показатели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Единица измерения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Конгресс – зал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2 686,38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2.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Балкон конгресс – зала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756,59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36140">
                <a:tc gridSpan="2">
                  <a:txBody>
                    <a:bodyPr/>
                    <a:lstStyle/>
                    <a:p>
                      <a:pPr marL="0" algn="ctr"/>
                      <a:r>
                        <a:rPr kumimoji="0" lang="ru-RU" sz="1000" kern="1200" dirty="0" smtClean="0"/>
                        <a:t>Общая площадь конгресс – зала </a:t>
                      </a:r>
                      <a:endParaRPr lang="ru-RU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kumimoji="0" lang="ru-RU" sz="1000" kern="1200" dirty="0" smtClean="0"/>
                        <a:t>3 437,97 кв.м </a:t>
                      </a:r>
                      <a:endParaRPr lang="ru-RU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3.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Количество человек в зале при театральной рассадке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2 360 человек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4.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Количество человек на балконе при театральной рассадке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460 человек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5.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Общее количество человек при театральной рассадке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2 820 человек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6.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Площадь выставочных (фуршетных) помещений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3 768,15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7.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Парковка на отметке – 4,2 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2 802,89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8.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Кухня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1 838,37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9.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Склад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2 010,43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10.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Переговорная (фуршетная) зона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901,33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11.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Технические помещения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722,24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12.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Служебные помещения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124,81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13.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Санитарно – технические узлы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128,03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14.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Тамбур – шлюзы, лестницы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630,25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15.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Количество парковочных мест во встроенной парковке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80 машино – мест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16.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Площадь </a:t>
                      </a:r>
                      <a:r>
                        <a:rPr lang="en-US" sz="1000" dirty="0"/>
                        <a:t>VIP</a:t>
                      </a:r>
                      <a:r>
                        <a:rPr lang="ru-RU" sz="1000" dirty="0"/>
                        <a:t> – зоны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185,34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2780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17. </a:t>
                      </a:r>
                      <a:endParaRPr lang="ru-RU" sz="9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Площадь открытого кафе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1 233,91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  <a:tr h="269058"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Общая площадь по зданию (по внутреннему контуру наружных стен)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6985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18 670,28 кв.м 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195" marR="36195" marT="698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08304" y="1124744"/>
            <a:ext cx="840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000" dirty="0" smtClean="0">
                <a:solidFill>
                  <a:srgbClr val="1C1C1C"/>
                </a:solidFill>
                <a:latin typeface="Century Gothic" pitchFamily="34" charset="0"/>
                <a:ea typeface="Times New Roman" pitchFamily="18" charset="0"/>
              </a:rPr>
              <a:t>Таблица 1</a:t>
            </a: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8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Схема функционального зонирования цокольного этажа</a:t>
            </a:r>
            <a:endParaRPr lang="ru-RU" sz="1600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Содержимое 5" descr="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99101" y="0"/>
            <a:ext cx="444899" cy="418728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screen"/>
          <a:srcRect r="12090"/>
          <a:stretch>
            <a:fillRect/>
          </a:stretch>
        </p:blipFill>
        <p:spPr bwMode="auto">
          <a:xfrm>
            <a:off x="611560" y="692695"/>
            <a:ext cx="6264696" cy="602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36296" y="1268760"/>
            <a:ext cx="1584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В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здании предусмотрены шесть лифтов: 2 лифта из парковки, 2 лифта из складских помещений, 2 лифта из кухни.</a:t>
            </a:r>
          </a:p>
          <a:p>
            <a:pPr algn="r"/>
            <a:r>
              <a:rPr lang="ru-RU" sz="1200" dirty="0" smtClean="0">
                <a:latin typeface="Georg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цокольном этаже расположены полуподземная автостоянка на 80 машин, помещения кухни для обслуживания кафе, фуршетов, </a:t>
            </a:r>
          </a:p>
          <a:p>
            <a:pPr algn="r"/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банкетов,</a:t>
            </a:r>
          </a:p>
          <a:p>
            <a:pPr algn="r"/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помещения складов, </a:t>
            </a:r>
          </a:p>
          <a:p>
            <a:pPr algn="r"/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технические помещения.</a:t>
            </a:r>
            <a:endParaRPr lang="ru-RU" sz="120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453336"/>
            <a:ext cx="1440160" cy="288032"/>
          </a:xfrm>
        </p:spPr>
        <p:txBody>
          <a:bodyPr/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Страница </a:t>
            </a:r>
            <a:fld id="{A21F60C1-3253-4204-9136-A34E66ACD972}" type="slidenum">
              <a:rPr lang="ru-RU" sz="1000" b="1" smtClean="0">
                <a:latin typeface="Calibri" pitchFamily="34" charset="0"/>
                <a:cs typeface="Calibri" pitchFamily="34" charset="0"/>
              </a:rPr>
              <a:pPr/>
              <a:t>9</a:t>
            </a:fld>
            <a:r>
              <a:rPr lang="ru-RU" sz="1000" dirty="0" smtClean="0">
                <a:latin typeface="Calibri" pitchFamily="34" charset="0"/>
                <a:cs typeface="Calibri" pitchFamily="34" charset="0"/>
              </a:rPr>
              <a:t> из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1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Тема51</Template>
  <TotalTime>1312</TotalTime>
  <Words>2924</Words>
  <Application>Microsoft Office PowerPoint</Application>
  <PresentationFormat>Экран (4:3)</PresentationFormat>
  <Paragraphs>389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Тема51</vt:lpstr>
      <vt:lpstr>Тема1</vt:lpstr>
      <vt:lpstr>Проект Строительства   КОНГРЕСС – ЦЕНТРА  </vt:lpstr>
      <vt:lpstr>Деятельность Всероссийского закрытого акционерного общества «Нижегородская ярмарка»</vt:lpstr>
      <vt:lpstr>Современное состояние выставочно – конгрессной деятельности в России</vt:lpstr>
      <vt:lpstr>Среднее количество крупных международных конгрессов,  учитываемых ICCA, проводимых в год в разных странах мира</vt:lpstr>
      <vt:lpstr>ЭФФЕКТИВНОСТЬ КОНГРЕССНО – ВЫСТАВОЧНОЙ ДЕЯТЕЛЬНОСТИ</vt:lpstr>
      <vt:lpstr> КОНЦЕПЦИЯ СТРОИТЕЛЬСТВА КОНГРЕСС – ЦЕНТРА  (МНОГОФУНКЦИОНАЛЬНОГО КОМПЛЕКСА)</vt:lpstr>
      <vt:lpstr>МЕСТОПОЛОЖЕНИЕ</vt:lpstr>
      <vt:lpstr>ОСНОВНЫЕ ПОКАЗАТЕЛИ ПРОЕКТА</vt:lpstr>
      <vt:lpstr>Схема функционального зонирования цокольного этажа</vt:lpstr>
      <vt:lpstr>Схема функционального зонирования первого этажа </vt:lpstr>
      <vt:lpstr>Схема функционального зонирования второго этажа</vt:lpstr>
      <vt:lpstr>Схема функционального зонирования кровли</vt:lpstr>
      <vt:lpstr>ВАРИАНТЫ ИСПОЛЬЗОВАНИЯ КОНГРЕСС – ЗАЛА</vt:lpstr>
      <vt:lpstr>Алгоритм мероприятий по подготовке к строительству и вводу в эксплуатацию</vt:lpstr>
      <vt:lpstr>Перечень предполагаемых ежегодных международных конгрессов,  съездов и симпозиумов, проводимых ВЗАО «Нижегородская ярмарка»</vt:lpstr>
      <vt:lpstr> КОНЦЕПЦИЯ СТРОИТЕЛЬСТВА КОНГРЕСС – ЦЕНТРА  </vt:lpstr>
      <vt:lpstr>ТРЕБУЕМЫЕ ИНСВЕСТИЦИИ</vt:lpstr>
      <vt:lpstr>ПОКАЗАТЕЛИ ЭФФЕКТИВНОСТИ ИНВЕСТИЦИЙ В ПРОЕКТ</vt:lpstr>
      <vt:lpstr>ПОКАЗАТЕЛИ ЭФФЕКТИВНОСТИ ИНВЕСТИЦИЙ В ПРОЕКТ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Савельев</cp:lastModifiedBy>
  <cp:revision>149</cp:revision>
  <dcterms:created xsi:type="dcterms:W3CDTF">2012-02-08T07:54:09Z</dcterms:created>
  <dcterms:modified xsi:type="dcterms:W3CDTF">2012-02-20T07:20:59Z</dcterms:modified>
</cp:coreProperties>
</file>